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ags/tag11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2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3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4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5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6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7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8.xml" ContentType="application/vnd.openxmlformats-officedocument.presentationml.notesSlide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9.xml" ContentType="application/vnd.openxmlformats-officedocument.presentationml.notesSl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notesSlides/notesSlide10.xml" ContentType="application/vnd.openxmlformats-officedocument.presentationml.notesSlide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11.xml" ContentType="application/vnd.openxmlformats-officedocument.presentationml.notesSlide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notesSlides/notesSlide12.xml" ContentType="application/vnd.openxmlformats-officedocument.presentationml.notesSlide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notesSlides/notesSlide13.xml" ContentType="application/vnd.openxmlformats-officedocument.presentationml.notesSlide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notesSlides/notesSlide14.xml" ContentType="application/vnd.openxmlformats-officedocument.presentationml.notesSlide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notesSlides/notesSlide15.xml" ContentType="application/vnd.openxmlformats-officedocument.presentationml.notesSlide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notesSlides/notesSlide16.xml" ContentType="application/vnd.openxmlformats-officedocument.presentationml.notesSlide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notesSlides/notesSlide17.xml" ContentType="application/vnd.openxmlformats-officedocument.presentationml.notesSlide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notesSlides/notesSlide18.xml" ContentType="application/vnd.openxmlformats-officedocument.presentationml.notesSlide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notesSlides/notesSlide19.xml" ContentType="application/vnd.openxmlformats-officedocument.presentationml.notesSlide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notesSlides/notesSlide20.xml" ContentType="application/vnd.openxmlformats-officedocument.presentationml.notesSlide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notesSlides/notesSlide21.xml" ContentType="application/vnd.openxmlformats-officedocument.presentationml.notesSlide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notesSlides/notesSlide22.xml" ContentType="application/vnd.openxmlformats-officedocument.presentationml.notesSlide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notesSlides/notesSlide23.xml" ContentType="application/vnd.openxmlformats-officedocument.presentationml.notesSlide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notesSlides/notesSlide24.xml" ContentType="application/vnd.openxmlformats-officedocument.presentationml.notesSlide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notesSlides/notesSlide25.xml" ContentType="application/vnd.openxmlformats-officedocument.presentationml.notesSlide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notesSlides/notesSlide26.xml" ContentType="application/vnd.openxmlformats-officedocument.presentationml.notesSlide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notesSlides/notesSlide27.xml" ContentType="application/vnd.openxmlformats-officedocument.presentationml.notesSlide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notesSlides/notesSlide28.xml" ContentType="application/vnd.openxmlformats-officedocument.presentationml.notesSlide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notesSlides/notesSlide29.xml" ContentType="application/vnd.openxmlformats-officedocument.presentationml.notesSlide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notesSlides/notesSlide30.xml" ContentType="application/vnd.openxmlformats-officedocument.presentationml.notesSlide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notesSlides/notesSlide31.xml" ContentType="application/vnd.openxmlformats-officedocument.presentationml.notesSlide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notesSlides/notesSlide32.xml" ContentType="application/vnd.openxmlformats-officedocument.presentationml.notesSlide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notesSlides/notesSlide33.xml" ContentType="application/vnd.openxmlformats-officedocument.presentationml.notesSlide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notesSlides/notesSlide34.xml" ContentType="application/vnd.openxmlformats-officedocument.presentationml.notesSlide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notesSlides/notesSlide35.xml" ContentType="application/vnd.openxmlformats-officedocument.presentationml.notesSlide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notesSlides/notesSlide36.xml" ContentType="application/vnd.openxmlformats-officedocument.presentationml.notesSlide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notesSlides/notesSlide37.xml" ContentType="application/vnd.openxmlformats-officedocument.presentationml.notesSlide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notesSlides/notesSlide38.xml" ContentType="application/vnd.openxmlformats-officedocument.presentationml.notesSlide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notesSlides/notesSlide39.xml" ContentType="application/vnd.openxmlformats-officedocument.presentationml.notesSlide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notesSlides/notesSlide40.xml" ContentType="application/vnd.openxmlformats-officedocument.presentationml.notesSlide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notesSlides/notesSlide41.xml" ContentType="application/vnd.openxmlformats-officedocument.presentationml.notesSlide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notesSlides/notesSlide42.xml" ContentType="application/vnd.openxmlformats-officedocument.presentationml.notesSlide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notesSlides/notesSlide43.xml" ContentType="application/vnd.openxmlformats-officedocument.presentationml.notesSlide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notesSlides/notesSlide44.xml" ContentType="application/vnd.openxmlformats-officedocument.presentationml.notesSlide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notesSlides/notesSlide45.xml" ContentType="application/vnd.openxmlformats-officedocument.presentationml.notesSlide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notesSlides/notesSlide46.xml" ContentType="application/vnd.openxmlformats-officedocument.presentationml.notesSlide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notesSlides/notesSlide47.xml" ContentType="application/vnd.openxmlformats-officedocument.presentationml.notesSlide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notesSlides/notesSlide48.xml" ContentType="application/vnd.openxmlformats-officedocument.presentationml.notesSlide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notesSlides/notesSlide49.xml" ContentType="application/vnd.openxmlformats-officedocument.presentationml.notesSlide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notesSlides/notesSlide50.xml" ContentType="application/vnd.openxmlformats-officedocument.presentationml.notesSlide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notesSlides/notesSlide51.xml" ContentType="application/vnd.openxmlformats-officedocument.presentationml.notesSlide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notesSlides/notesSlide52.xml" ContentType="application/vnd.openxmlformats-officedocument.presentationml.notesSlide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notesSlides/notesSlide5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notesSlides/notesSlide54.xml" ContentType="application/vnd.openxmlformats-officedocument.presentationml.notesSlide+xml"/>
  <Override PartName="/ppt/charts/chart2.xml" ContentType="application/vnd.openxmlformats-officedocument.drawingml.chart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notesSlides/notesSlide55.xml" ContentType="application/vnd.openxmlformats-officedocument.presentationml.notesSlide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notesSlides/notesSlide56.xml" ContentType="application/vnd.openxmlformats-officedocument.presentationml.notesSlide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notesSlides/notesSlide57.xml" ContentType="application/vnd.openxmlformats-officedocument.presentationml.notesSlide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notesSlides/notesSlide58.xml" ContentType="application/vnd.openxmlformats-officedocument.presentationml.notesSlide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notesSlides/notesSlide59.xml" ContentType="application/vnd.openxmlformats-officedocument.presentationml.notesSlide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notesSlides/notesSlide60.xml" ContentType="application/vnd.openxmlformats-officedocument.presentationml.notesSlide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notesSlides/notesSlide61.xml" ContentType="application/vnd.openxmlformats-officedocument.presentationml.notesSlide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notesSlides/notesSlide62.xml" ContentType="application/vnd.openxmlformats-officedocument.presentationml.notesSlide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notesSlides/notesSlide6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embedTrueTypeFonts="1" saveSubsetFonts="1">
  <p:sldMasterIdLst>
    <p:sldMasterId id="2147485255" r:id="rId1"/>
    <p:sldMasterId id="2147485268" r:id="rId2"/>
  </p:sldMasterIdLst>
  <p:notesMasterIdLst>
    <p:notesMasterId r:id="rId66"/>
  </p:notesMasterIdLst>
  <p:handoutMasterIdLst>
    <p:handoutMasterId r:id="rId67"/>
  </p:handoutMasterIdLst>
  <p:sldIdLst>
    <p:sldId id="575" r:id="rId3"/>
    <p:sldId id="352" r:id="rId4"/>
    <p:sldId id="628" r:id="rId5"/>
    <p:sldId id="657" r:id="rId6"/>
    <p:sldId id="629" r:id="rId7"/>
    <p:sldId id="683" r:id="rId8"/>
    <p:sldId id="630" r:id="rId9"/>
    <p:sldId id="631" r:id="rId10"/>
    <p:sldId id="632" r:id="rId11"/>
    <p:sldId id="684" r:id="rId12"/>
    <p:sldId id="633" r:id="rId13"/>
    <p:sldId id="665" r:id="rId14"/>
    <p:sldId id="635" r:id="rId15"/>
    <p:sldId id="636" r:id="rId16"/>
    <p:sldId id="637" r:id="rId17"/>
    <p:sldId id="685" r:id="rId18"/>
    <p:sldId id="638" r:id="rId19"/>
    <p:sldId id="639" r:id="rId20"/>
    <p:sldId id="686" r:id="rId21"/>
    <p:sldId id="640" r:id="rId22"/>
    <p:sldId id="641" r:id="rId23"/>
    <p:sldId id="666" r:id="rId24"/>
    <p:sldId id="642" r:id="rId25"/>
    <p:sldId id="643" r:id="rId26"/>
    <p:sldId id="644" r:id="rId27"/>
    <p:sldId id="687" r:id="rId28"/>
    <p:sldId id="645" r:id="rId29"/>
    <p:sldId id="646" r:id="rId30"/>
    <p:sldId id="688" r:id="rId31"/>
    <p:sldId id="647" r:id="rId32"/>
    <p:sldId id="648" r:id="rId33"/>
    <p:sldId id="667" r:id="rId34"/>
    <p:sldId id="649" r:id="rId35"/>
    <p:sldId id="658" r:id="rId36"/>
    <p:sldId id="659" r:id="rId37"/>
    <p:sldId id="689" r:id="rId38"/>
    <p:sldId id="660" r:id="rId39"/>
    <p:sldId id="661" r:id="rId40"/>
    <p:sldId id="690" r:id="rId41"/>
    <p:sldId id="662" r:id="rId42"/>
    <p:sldId id="663" r:id="rId43"/>
    <p:sldId id="668" r:id="rId44"/>
    <p:sldId id="650" r:id="rId45"/>
    <p:sldId id="669" r:id="rId46"/>
    <p:sldId id="670" r:id="rId47"/>
    <p:sldId id="691" r:id="rId48"/>
    <p:sldId id="671" r:id="rId49"/>
    <p:sldId id="672" r:id="rId50"/>
    <p:sldId id="692" r:id="rId51"/>
    <p:sldId id="673" r:id="rId52"/>
    <p:sldId id="674" r:id="rId53"/>
    <p:sldId id="675" r:id="rId54"/>
    <p:sldId id="651" r:id="rId55"/>
    <p:sldId id="676" r:id="rId56"/>
    <p:sldId id="677" r:id="rId57"/>
    <p:sldId id="693" r:id="rId58"/>
    <p:sldId id="678" r:id="rId59"/>
    <p:sldId id="679" r:id="rId60"/>
    <p:sldId id="694" r:id="rId61"/>
    <p:sldId id="680" r:id="rId62"/>
    <p:sldId id="681" r:id="rId63"/>
    <p:sldId id="682" r:id="rId64"/>
    <p:sldId id="312" r:id="rId65"/>
  </p:sldIdLst>
  <p:sldSz cx="6243638" cy="4679950"/>
  <p:notesSz cx="6797675" cy="9928225"/>
  <p:embeddedFontLst>
    <p:embeddedFont>
      <p:font typeface="Century Gothic" panose="020B0502020202020204" pitchFamily="34" charset="0"/>
      <p:regular r:id="rId68"/>
      <p:bold r:id="rId69"/>
      <p:italic r:id="rId70"/>
      <p:boldItalic r:id="rId71"/>
    </p:embeddedFont>
  </p:embeddedFontLst>
  <p:custDataLst>
    <p:tags r:id="rId72"/>
  </p:custDataLst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098">
          <p15:clr>
            <a:srgbClr val="A4A3A4"/>
          </p15:clr>
        </p15:guide>
        <p15:guide id="2" orient="horz" pos="1474">
          <p15:clr>
            <a:srgbClr val="A4A3A4"/>
          </p15:clr>
        </p15:guide>
        <p15:guide id="3" orient="horz" pos="794">
          <p15:clr>
            <a:srgbClr val="A4A3A4"/>
          </p15:clr>
        </p15:guide>
        <p15:guide id="4" orient="horz" pos="2324">
          <p15:clr>
            <a:srgbClr val="A4A3A4"/>
          </p15:clr>
        </p15:guide>
        <p15:guide id="5" pos="3780">
          <p15:clr>
            <a:srgbClr val="A4A3A4"/>
          </p15:clr>
        </p15:guide>
        <p15:guide id="6" pos="1652">
          <p15:clr>
            <a:srgbClr val="A4A3A4"/>
          </p15:clr>
        </p15:guide>
        <p15:guide id="7" pos="1966">
          <p15:clr>
            <a:srgbClr val="A4A3A4"/>
          </p15:clr>
        </p15:guide>
        <p15:guide id="8" pos="915">
          <p15:clr>
            <a:srgbClr val="A4A3A4"/>
          </p15:clr>
        </p15:guide>
        <p15:guide id="9" pos="3236">
          <p15:clr>
            <a:srgbClr val="A4A3A4"/>
          </p15:clr>
        </p15:guide>
        <p15:guide id="10" pos="88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7B7B7"/>
    <a:srgbClr val="125880"/>
    <a:srgbClr val="808080"/>
    <a:srgbClr val="5B5B5B"/>
    <a:srgbClr val="DCAE3D"/>
    <a:srgbClr val="BA2D2D"/>
    <a:srgbClr val="4D8700"/>
    <a:srgbClr val="CCECFF"/>
    <a:srgbClr val="EAEFF7"/>
    <a:srgbClr val="E9E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AF1E8AE-505F-4717-9093-FBA1E079BC8F}" v="23" dt="2019-02-11T10:48:31.46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A107856-5554-42FB-B03E-39F5DBC370BA}" styleName="Mittlere Formatvorlage 4 - Akz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7380" autoAdjust="0"/>
    <p:restoredTop sz="99880" autoAdjust="0"/>
  </p:normalViewPr>
  <p:slideViewPr>
    <p:cSldViewPr>
      <p:cViewPr varScale="1">
        <p:scale>
          <a:sx n="159" d="100"/>
          <a:sy n="159" d="100"/>
        </p:scale>
        <p:origin x="900" y="120"/>
      </p:cViewPr>
      <p:guideLst>
        <p:guide orient="horz" pos="2098"/>
        <p:guide orient="horz" pos="1474"/>
        <p:guide orient="horz" pos="794"/>
        <p:guide orient="horz" pos="2324"/>
        <p:guide pos="3780"/>
        <p:guide pos="1652"/>
        <p:guide pos="1966"/>
        <p:guide pos="915"/>
        <p:guide pos="3236"/>
        <p:guide pos="889"/>
      </p:guideLst>
    </p:cSldViewPr>
  </p:slideViewPr>
  <p:outlineViewPr>
    <p:cViewPr>
      <p:scale>
        <a:sx n="50" d="100"/>
        <a:sy n="5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-2688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font" Target="fonts/font1.fntdata"/><Relationship Id="rId76" Type="http://schemas.openxmlformats.org/officeDocument/2006/relationships/tableStyles" Target="tableStyles.xml"/><Relationship Id="rId7" Type="http://schemas.openxmlformats.org/officeDocument/2006/relationships/slide" Target="slides/slide5.xml"/><Relationship Id="rId71" Type="http://schemas.openxmlformats.org/officeDocument/2006/relationships/font" Target="fonts/font4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notesMaster" Target="notesMasters/notesMaster1.xml"/><Relationship Id="rId7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font" Target="fonts/font2.fntdata"/><Relationship Id="rId77" Type="http://schemas.microsoft.com/office/2015/10/relationships/revisionInfo" Target="revisionInfo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tags" Target="tags/tag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font" Target="fonts/font3.fntdata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10"/>
          <c:order val="0"/>
          <c:tx>
            <c:strRef>
              <c:f>Sheet1!$A$2</c:f>
              <c:strCache>
                <c:ptCount val="1"/>
                <c:pt idx="0">
                  <c:v>Liquiditätssaldo</c:v>
                </c:pt>
              </c:strCache>
            </c:strRef>
          </c:tx>
          <c:spPr>
            <a:solidFill>
              <a:srgbClr val="4D8700"/>
            </a:solidFill>
            <a:ln>
              <a:noFill/>
            </a:ln>
            <a:effectLst/>
          </c:spPr>
          <c:invertIfNegative val="0"/>
          <c:cat>
            <c:numRef>
              <c:f>Sheet1!$B$1:$M$1</c:f>
              <c:numCache>
                <c:formatCode>mmm\-yy</c:formatCode>
                <c:ptCount val="12"/>
                <c:pt idx="0">
                  <c:v>43556</c:v>
                </c:pt>
                <c:pt idx="1">
                  <c:v>43586</c:v>
                </c:pt>
                <c:pt idx="2">
                  <c:v>43617</c:v>
                </c:pt>
                <c:pt idx="3">
                  <c:v>43647</c:v>
                </c:pt>
                <c:pt idx="4">
                  <c:v>43678</c:v>
                </c:pt>
                <c:pt idx="5">
                  <c:v>43709</c:v>
                </c:pt>
                <c:pt idx="6">
                  <c:v>43739</c:v>
                </c:pt>
                <c:pt idx="7">
                  <c:v>43770</c:v>
                </c:pt>
                <c:pt idx="8">
                  <c:v>43800</c:v>
                </c:pt>
                <c:pt idx="9">
                  <c:v>43831</c:v>
                </c:pt>
                <c:pt idx="10">
                  <c:v>43862</c:v>
                </c:pt>
                <c:pt idx="11">
                  <c:v>43891</c:v>
                </c:pt>
              </c:numCache>
            </c:numRef>
          </c:cat>
          <c:val>
            <c:numRef>
              <c:f>Sheet1!$B$2:$M$2</c:f>
              <c:numCache>
                <c:formatCode>#,##0.00</c:formatCode>
                <c:ptCount val="12"/>
                <c:pt idx="0">
                  <c:v>169344.25</c:v>
                </c:pt>
                <c:pt idx="1">
                  <c:v>307272.21999999997</c:v>
                </c:pt>
                <c:pt idx="2">
                  <c:v>448219.04</c:v>
                </c:pt>
                <c:pt idx="3">
                  <c:v>819602.41</c:v>
                </c:pt>
                <c:pt idx="4">
                  <c:v>629782.94999999995</c:v>
                </c:pt>
                <c:pt idx="5" formatCode="General">
                  <c:v>0</c:v>
                </c:pt>
                <c:pt idx="6" formatCode="General">
                  <c:v>0</c:v>
                </c:pt>
                <c:pt idx="7">
                  <c:v>45368.28</c:v>
                </c:pt>
                <c:pt idx="8">
                  <c:v>199244.02</c:v>
                </c:pt>
                <c:pt idx="9">
                  <c:v>307379.02</c:v>
                </c:pt>
                <c:pt idx="10">
                  <c:v>438881.01</c:v>
                </c:pt>
                <c:pt idx="11">
                  <c:v>583502.81000000006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BE9-44CA-B6ED-8488FE5FAEEC}"/>
            </c:ext>
          </c:extLst>
        </c:ser>
        <c:ser>
          <c:idx val="11"/>
          <c:order val="1"/>
          <c:tx>
            <c:strRef>
              <c:f>Sheet1!$A$3</c:f>
              <c:strCache>
                <c:ptCount val="1"/>
                <c:pt idx="0">
                  <c:v>Kreditlinie</c:v>
                </c:pt>
              </c:strCache>
            </c:strRef>
          </c:tx>
          <c:spPr>
            <a:solidFill>
              <a:schemeClr val="accent6">
                <a:lumMod val="60000"/>
              </a:schemeClr>
            </a:solidFill>
            <a:ln>
              <a:noFill/>
            </a:ln>
            <a:effectLst/>
          </c:spPr>
          <c:invertIfNegative val="0"/>
          <c:dPt>
            <c:idx val="5"/>
            <c:invertIfNegative val="0"/>
            <c:bubble3D val="0"/>
            <c:spPr>
              <a:solidFill>
                <a:srgbClr val="DCAE3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7C4-4A4E-A2F3-3049B836BE47}"/>
              </c:ext>
            </c:extLst>
          </c:dPt>
          <c:dPt>
            <c:idx val="6"/>
            <c:invertIfNegative val="0"/>
            <c:bubble3D val="0"/>
            <c:spPr>
              <a:solidFill>
                <a:srgbClr val="DCAE3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07C4-4A4E-A2F3-3049B836BE47}"/>
              </c:ext>
            </c:extLst>
          </c:dPt>
          <c:cat>
            <c:numRef>
              <c:f>Sheet1!$B$1:$M$1</c:f>
              <c:numCache>
                <c:formatCode>mmm\-yy</c:formatCode>
                <c:ptCount val="12"/>
                <c:pt idx="0">
                  <c:v>43556</c:v>
                </c:pt>
                <c:pt idx="1">
                  <c:v>43586</c:v>
                </c:pt>
                <c:pt idx="2">
                  <c:v>43617</c:v>
                </c:pt>
                <c:pt idx="3">
                  <c:v>43647</c:v>
                </c:pt>
                <c:pt idx="4">
                  <c:v>43678</c:v>
                </c:pt>
                <c:pt idx="5">
                  <c:v>43709</c:v>
                </c:pt>
                <c:pt idx="6">
                  <c:v>43739</c:v>
                </c:pt>
                <c:pt idx="7">
                  <c:v>43770</c:v>
                </c:pt>
                <c:pt idx="8">
                  <c:v>43800</c:v>
                </c:pt>
                <c:pt idx="9">
                  <c:v>43831</c:v>
                </c:pt>
                <c:pt idx="10">
                  <c:v>43862</c:v>
                </c:pt>
                <c:pt idx="11">
                  <c:v>43891</c:v>
                </c:pt>
              </c:numCache>
            </c:numRef>
          </c:cat>
          <c:val>
            <c:numRef>
              <c:f>Sheet1!$B$3:$M$3</c:f>
              <c:numCache>
                <c:formatCode>General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 formatCode="#,##0.00">
                  <c:v>-30000</c:v>
                </c:pt>
                <c:pt idx="6" formatCode="#,##0.00">
                  <c:v>-30000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BE9-44CA-B6ED-8488FE5FAEEC}"/>
            </c:ext>
          </c:extLst>
        </c:ser>
        <c:ser>
          <c:idx val="12"/>
          <c:order val="2"/>
          <c:tx>
            <c:strRef>
              <c:f>Sheet1!$A$4</c:f>
              <c:strCache>
                <c:ptCount val="1"/>
                <c:pt idx="0">
                  <c:v>Finanzierungslücke</c:v>
                </c:pt>
              </c:strCache>
            </c:strRef>
          </c:tx>
          <c:spPr>
            <a:solidFill>
              <a:srgbClr val="BA2D2D"/>
            </a:solidFill>
            <a:ln>
              <a:noFill/>
            </a:ln>
            <a:effectLst/>
          </c:spPr>
          <c:invertIfNegative val="0"/>
          <c:cat>
            <c:numRef>
              <c:f>Sheet1!$B$1:$M$1</c:f>
              <c:numCache>
                <c:formatCode>mmm\-yy</c:formatCode>
                <c:ptCount val="12"/>
                <c:pt idx="0">
                  <c:v>43556</c:v>
                </c:pt>
                <c:pt idx="1">
                  <c:v>43586</c:v>
                </c:pt>
                <c:pt idx="2">
                  <c:v>43617</c:v>
                </c:pt>
                <c:pt idx="3">
                  <c:v>43647</c:v>
                </c:pt>
                <c:pt idx="4">
                  <c:v>43678</c:v>
                </c:pt>
                <c:pt idx="5">
                  <c:v>43709</c:v>
                </c:pt>
                <c:pt idx="6">
                  <c:v>43739</c:v>
                </c:pt>
                <c:pt idx="7">
                  <c:v>43770</c:v>
                </c:pt>
                <c:pt idx="8">
                  <c:v>43800</c:v>
                </c:pt>
                <c:pt idx="9">
                  <c:v>43831</c:v>
                </c:pt>
                <c:pt idx="10">
                  <c:v>43862</c:v>
                </c:pt>
                <c:pt idx="11">
                  <c:v>43891</c:v>
                </c:pt>
              </c:numCache>
            </c:numRef>
          </c:cat>
          <c:val>
            <c:numRef>
              <c:f>Sheet1!$B$4:$M$4</c:f>
              <c:numCache>
                <c:formatCode>General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 formatCode="#,##0.00">
                  <c:v>5425.58</c:v>
                </c:pt>
                <c:pt idx="6" formatCode="#,##0.00">
                  <c:v>-47680.72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BE9-44CA-B6ED-8488FE5FAEE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overlap val="100"/>
        <c:axId val="201569104"/>
        <c:axId val="1"/>
      </c:barChart>
      <c:dateAx>
        <c:axId val="201569104"/>
        <c:scaling>
          <c:orientation val="minMax"/>
        </c:scaling>
        <c:delete val="1"/>
        <c:axPos val="b"/>
        <c:numFmt formatCode="mm\ \y\y" sourceLinked="0"/>
        <c:majorTickMark val="none"/>
        <c:minorTickMark val="none"/>
        <c:tickLblPos val="nextTo"/>
        <c:crossAx val="1"/>
        <c:crosses val="autoZero"/>
        <c:auto val="1"/>
        <c:lblOffset val="100"/>
        <c:baseTimeUnit val="months"/>
        <c:majorUnit val="1"/>
        <c:majorTimeUnit val="months"/>
        <c:minorUnit val="1"/>
        <c:minorTimeUnit val="months"/>
      </c:dateAx>
      <c:valAx>
        <c:axId val="1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crossAx val="2015691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480519480519481"/>
          <c:y val="9.2682926829268292E-2"/>
          <c:w val="0.42857142857142855"/>
          <c:h val="0.697560975609756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GESAMTLEISTUNG</c:v>
                </c:pt>
              </c:strCache>
            </c:strRef>
          </c:tx>
          <c:spPr>
            <a:solidFill>
              <a:srgbClr val="808080"/>
            </a:solidFill>
            <a:ln w="16963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Sheet1!$B$1:$C$1</c:f>
              <c:strCache>
                <c:ptCount val="2"/>
                <c:pt idx="0">
                  <c:v>Ist_x000d_
1.19- 3.19</c:v>
                </c:pt>
                <c:pt idx="1">
                  <c:v>Ist_x000d_
3.2019</c:v>
                </c:pt>
              </c:strCache>
            </c:strRef>
          </c:cat>
          <c:val>
            <c:numRef>
              <c:f>Sheet1!$B$2:$C$2</c:f>
              <c:numCache>
                <c:formatCode>#.##0</c:formatCode>
                <c:ptCount val="2"/>
                <c:pt idx="0">
                  <c:v>3593156</c:v>
                </c:pt>
                <c:pt idx="1">
                  <c:v>1163583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917-403A-A2BF-2E59A954FE08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ROHERTRAG</c:v>
                </c:pt>
              </c:strCache>
            </c:strRef>
          </c:tx>
          <c:spPr>
            <a:solidFill>
              <a:srgbClr val="125880"/>
            </a:solidFill>
            <a:ln w="16963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Sheet1!$B$1:$C$1</c:f>
              <c:strCache>
                <c:ptCount val="2"/>
                <c:pt idx="0">
                  <c:v>Ist_x000d_
1.19- 3.19</c:v>
                </c:pt>
                <c:pt idx="1">
                  <c:v>Ist_x000d_
3.2019</c:v>
                </c:pt>
              </c:strCache>
            </c:strRef>
          </c:cat>
          <c:val>
            <c:numRef>
              <c:f>Sheet1!$B$3:$C$3</c:f>
              <c:numCache>
                <c:formatCode>#.##0</c:formatCode>
                <c:ptCount val="2"/>
                <c:pt idx="0">
                  <c:v>2102994</c:v>
                </c:pt>
                <c:pt idx="1">
                  <c:v>664868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917-403A-A2BF-2E59A954FE08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D B  1</c:v>
                </c:pt>
              </c:strCache>
            </c:strRef>
          </c:tx>
          <c:spPr>
            <a:solidFill>
              <a:srgbClr val="B7B7B7"/>
            </a:solidFill>
            <a:ln w="16963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Sheet1!$B$1:$C$1</c:f>
              <c:strCache>
                <c:ptCount val="2"/>
                <c:pt idx="0">
                  <c:v>Ist_x000d_
1.19- 3.19</c:v>
                </c:pt>
                <c:pt idx="1">
                  <c:v>Ist_x000d_
3.2019</c:v>
                </c:pt>
              </c:strCache>
            </c:strRef>
          </c:cat>
          <c:val>
            <c:numRef>
              <c:f>Sheet1!$B$4:$C$4</c:f>
              <c:numCache>
                <c:formatCode>#.##0</c:formatCode>
                <c:ptCount val="2"/>
                <c:pt idx="0">
                  <c:v>1220934</c:v>
                </c:pt>
                <c:pt idx="1">
                  <c:v>370908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917-403A-A2BF-2E59A954FE08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Gemeinkosten (o.Pers.)</c:v>
                </c:pt>
              </c:strCache>
            </c:strRef>
          </c:tx>
          <c:spPr>
            <a:solidFill>
              <a:srgbClr val="5B5B5B"/>
            </a:solidFill>
            <a:ln w="16963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Sheet1!$B$1:$C$1</c:f>
              <c:strCache>
                <c:ptCount val="2"/>
                <c:pt idx="0">
                  <c:v>Ist_x000d_
1.19- 3.19</c:v>
                </c:pt>
                <c:pt idx="1">
                  <c:v>Ist_x000d_
3.2019</c:v>
                </c:pt>
              </c:strCache>
            </c:strRef>
          </c:cat>
          <c:val>
            <c:numRef>
              <c:f>Sheet1!$B$5:$C$5</c:f>
              <c:numCache>
                <c:formatCode>#.##0</c:formatCode>
                <c:ptCount val="2"/>
                <c:pt idx="0">
                  <c:v>543525</c:v>
                </c:pt>
                <c:pt idx="1">
                  <c:v>184371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917-403A-A2BF-2E59A954FE08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D B  3</c:v>
                </c:pt>
              </c:strCache>
            </c:strRef>
          </c:tx>
          <c:spPr>
            <a:solidFill>
              <a:schemeClr val="bg2"/>
            </a:solidFill>
            <a:ln w="16963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Sheet1!$B$1:$C$1</c:f>
              <c:strCache>
                <c:ptCount val="2"/>
                <c:pt idx="0">
                  <c:v>Ist_x000d_
1.19- 3.19</c:v>
                </c:pt>
                <c:pt idx="1">
                  <c:v>Ist_x000d_
3.2019</c:v>
                </c:pt>
              </c:strCache>
            </c:strRef>
          </c:cat>
          <c:val>
            <c:numRef>
              <c:f>Sheet1!$B$6:$C$6</c:f>
              <c:numCache>
                <c:formatCode>#.##0</c:formatCode>
                <c:ptCount val="2"/>
                <c:pt idx="0">
                  <c:v>231013</c:v>
                </c:pt>
                <c:pt idx="1">
                  <c:v>37744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917-403A-A2BF-2E59A954FE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9556736"/>
        <c:axId val="1"/>
      </c:barChart>
      <c:catAx>
        <c:axId val="1995567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4241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935" b="0" i="0" u="none" strike="noStrike" baseline="0">
                <a:solidFill>
                  <a:schemeClr val="tx1"/>
                </a:solidFill>
                <a:latin typeface="Century Gothic"/>
                <a:ea typeface="Century Gothic"/>
                <a:cs typeface="Century Gothic"/>
              </a:defRPr>
            </a:pPr>
            <a:endParaRPr lang="de-DE"/>
          </a:p>
        </c:txPr>
        <c:crossAx val="1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4241">
              <a:solidFill>
                <a:schemeClr val="tx1"/>
              </a:solidFill>
              <a:prstDash val="solid"/>
            </a:ln>
          </c:spPr>
        </c:majorGridlines>
        <c:numFmt formatCode="#,##0.00" sourceLinked="0"/>
        <c:majorTickMark val="out"/>
        <c:minorTickMark val="none"/>
        <c:tickLblPos val="nextTo"/>
        <c:spPr>
          <a:ln w="4241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935" b="0" i="0" u="none" strike="noStrike" baseline="0">
                <a:solidFill>
                  <a:schemeClr val="tx1"/>
                </a:solidFill>
                <a:latin typeface="Century Gothic"/>
                <a:ea typeface="Century Gothic"/>
                <a:cs typeface="Century Gothic"/>
              </a:defRPr>
            </a:pPr>
            <a:endParaRPr lang="de-DE"/>
          </a:p>
        </c:txPr>
        <c:crossAx val="199556736"/>
        <c:crosses val="autoZero"/>
        <c:crossBetween val="between"/>
      </c:valAx>
      <c:spPr>
        <a:noFill/>
        <a:ln w="16963">
          <a:solidFill>
            <a:schemeClr val="tx1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6558441558441559"/>
          <c:y val="0.13170731707317074"/>
          <c:w val="0.33116883116883117"/>
          <c:h val="0.61463414634146341"/>
        </c:manualLayout>
      </c:layout>
      <c:overlay val="0"/>
      <c:spPr>
        <a:noFill/>
        <a:ln w="4241">
          <a:solidFill>
            <a:schemeClr val="tx1"/>
          </a:solidFill>
          <a:prstDash val="solid"/>
        </a:ln>
      </c:spPr>
      <c:txPr>
        <a:bodyPr/>
        <a:lstStyle/>
        <a:p>
          <a:pPr>
            <a:defRPr sz="855" b="0" i="0" u="none" strike="noStrike" baseline="0">
              <a:solidFill>
                <a:schemeClr val="tx1"/>
              </a:solidFill>
              <a:latin typeface="Century Gothic"/>
              <a:ea typeface="Century Gothic"/>
              <a:cs typeface="Century Gothic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69" b="0" i="0" u="none" strike="noStrike" baseline="0">
          <a:solidFill>
            <a:schemeClr val="tx1"/>
          </a:solidFill>
          <a:latin typeface="Trebuchet MS"/>
          <a:ea typeface="Trebuchet MS"/>
          <a:cs typeface="Trebuchet MS"/>
        </a:defRPr>
      </a:pPr>
      <a:endParaRPr lang="de-DE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4342" cy="495872"/>
          </a:xfrm>
          <a:prstGeom prst="rect">
            <a:avLst/>
          </a:prstGeom>
        </p:spPr>
        <p:txBody>
          <a:bodyPr vert="horz" lIns="92145" tIns="46072" rIns="92145" bIns="46072" rtlCol="0"/>
          <a:lstStyle>
            <a:lvl1pPr algn="l">
              <a:defRPr sz="13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DE" dirty="0">
              <a:latin typeface="Century Gothic" panose="020B0502020202020204" pitchFamily="34" charset="0"/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51813" y="1"/>
            <a:ext cx="2944342" cy="495872"/>
          </a:xfrm>
          <a:prstGeom prst="rect">
            <a:avLst/>
          </a:prstGeom>
        </p:spPr>
        <p:txBody>
          <a:bodyPr vert="horz" lIns="92145" tIns="46072" rIns="92145" bIns="46072" rtlCol="0"/>
          <a:lstStyle>
            <a:lvl1pPr algn="r">
              <a:defRPr sz="13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C69025F3-9115-449E-9952-CE8C5AC7A89F}" type="datetimeFigureOut">
              <a:rPr lang="de-DE">
                <a:latin typeface="Century Gothic" panose="020B0502020202020204" pitchFamily="34" charset="0"/>
              </a:rPr>
              <a:pPr>
                <a:defRPr/>
              </a:pPr>
              <a:t>12.02.2019</a:t>
            </a:fld>
            <a:endParaRPr lang="de-DE" dirty="0">
              <a:latin typeface="Century Gothic" panose="020B0502020202020204" pitchFamily="34" charset="0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30813"/>
            <a:ext cx="2944342" cy="495872"/>
          </a:xfrm>
          <a:prstGeom prst="rect">
            <a:avLst/>
          </a:prstGeom>
        </p:spPr>
        <p:txBody>
          <a:bodyPr vert="horz" lIns="92145" tIns="46072" rIns="92145" bIns="46072" rtlCol="0" anchor="b"/>
          <a:lstStyle>
            <a:lvl1pPr algn="l">
              <a:defRPr sz="13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DE" dirty="0">
              <a:latin typeface="Century Gothic" panose="020B0502020202020204" pitchFamily="34" charset="0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51813" y="9430813"/>
            <a:ext cx="2944342" cy="495872"/>
          </a:xfrm>
          <a:prstGeom prst="rect">
            <a:avLst/>
          </a:prstGeom>
        </p:spPr>
        <p:txBody>
          <a:bodyPr vert="horz" lIns="92145" tIns="46072" rIns="92145" bIns="46072" rtlCol="0" anchor="b"/>
          <a:lstStyle>
            <a:lvl1pPr algn="r">
              <a:defRPr sz="13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F26A5E0-FC4A-4B1A-A2ED-9A503C88F914}" type="slidenum">
              <a:rPr lang="de-DE">
                <a:latin typeface="Century Gothic" panose="020B0502020202020204" pitchFamily="34" charset="0"/>
              </a:rPr>
              <a:pPr>
                <a:defRPr/>
              </a:pPr>
              <a:t>‹Nr.›</a:t>
            </a:fld>
            <a:endParaRPr lang="de-DE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68930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434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45" tIns="46072" rIns="92145" bIns="46072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813" y="1"/>
            <a:ext cx="294434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45" tIns="46072" rIns="92145" bIns="46072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71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6125"/>
            <a:ext cx="4962525" cy="37211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64" y="4715406"/>
            <a:ext cx="5438748" cy="4467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45" tIns="46072" rIns="92145" bIns="4607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737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813"/>
            <a:ext cx="294434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45" tIns="46072" rIns="92145" bIns="46072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37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813" y="9430813"/>
            <a:ext cx="294434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45" tIns="46072" rIns="92145" bIns="46072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82A5E9-F292-47CD-80B4-0B745515B98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26959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 txBox="1">
            <a:spLocks noGrp="1" noChangeArrowheads="1"/>
          </p:cNvSpPr>
          <p:nvPr/>
        </p:nvSpPr>
        <p:spPr bwMode="auto">
          <a:xfrm>
            <a:off x="3851813" y="9430813"/>
            <a:ext cx="2944342" cy="495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45" tIns="46072" rIns="92145" bIns="46072"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0A169E7C-49F5-4806-A27B-8590EAC4D32A}" type="slidenum">
              <a:rPr lang="de-DE" sz="1300">
                <a:latin typeface="Times New Roman" pitchFamily="18" charset="0"/>
              </a:rPr>
              <a:pPr algn="r" eaLnBrk="1" hangingPunct="1"/>
              <a:t>1</a:t>
            </a:fld>
            <a:endParaRPr lang="de-DE" sz="1300" dirty="0">
              <a:latin typeface="Times New Roman" pitchFamily="18" charset="0"/>
            </a:endParaRPr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633633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7B8FF5-81E8-4493-BB41-B8A29A0ACB6F}" type="slidenum">
              <a:rPr lang="de-DE" smtClean="0"/>
              <a:pPr>
                <a:defRPr/>
              </a:pPr>
              <a:t>10</a:t>
            </a:fld>
            <a:endParaRPr lang="de-DE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14386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58BF8F3-5962-4E21-9EC7-E677E2303492}" type="slidenum">
              <a:rPr lang="de-DE" smtClean="0"/>
              <a:pPr>
                <a:defRPr/>
              </a:pPr>
              <a:t>11</a:t>
            </a:fld>
            <a:endParaRPr lang="de-DE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02421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58BF8F3-5962-4E21-9EC7-E677E2303492}" type="slidenum">
              <a:rPr lang="de-DE" smtClean="0"/>
              <a:pPr>
                <a:defRPr/>
              </a:pPr>
              <a:t>12</a:t>
            </a:fld>
            <a:endParaRPr lang="de-DE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435816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87F40D5-6FF9-46D3-A79B-8D4B32C77545}" type="slidenum">
              <a:rPr lang="de-DE" smtClean="0"/>
              <a:pPr>
                <a:defRPr/>
              </a:pPr>
              <a:t>13</a:t>
            </a:fld>
            <a:endParaRPr lang="de-DE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214924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355FC62-8F58-4CF7-9C2B-9E866D8F4A35}" type="slidenum">
              <a:rPr lang="de-DE" smtClean="0"/>
              <a:pPr>
                <a:defRPr/>
              </a:pPr>
              <a:t>14</a:t>
            </a:fld>
            <a:endParaRPr lang="de-DE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52890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0C44DED-D232-4B13-ACFF-E8704B3BC1CF}" type="slidenum">
              <a:rPr lang="de-DE" smtClean="0"/>
              <a:pPr>
                <a:defRPr/>
              </a:pPr>
              <a:t>15</a:t>
            </a:fld>
            <a:endParaRPr lang="de-DE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993310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0C44DED-D232-4B13-ACFF-E8704B3BC1CF}" type="slidenum">
              <a:rPr lang="de-DE" smtClean="0"/>
              <a:pPr>
                <a:defRPr/>
              </a:pPr>
              <a:t>16</a:t>
            </a:fld>
            <a:endParaRPr lang="de-DE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0425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894AC33-C0D0-4C6B-8031-E12F5DF2ADBF}" type="slidenum">
              <a:rPr lang="de-DE" smtClean="0"/>
              <a:pPr>
                <a:defRPr/>
              </a:pPr>
              <a:t>17</a:t>
            </a:fld>
            <a:endParaRPr lang="de-DE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225400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AAA4E98-867B-4EBA-91A1-B510CBF88328}" type="slidenum">
              <a:rPr lang="de-DE" smtClean="0"/>
              <a:pPr>
                <a:defRPr/>
              </a:pPr>
              <a:t>18</a:t>
            </a:fld>
            <a:endParaRPr lang="de-DE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83213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AAA4E98-867B-4EBA-91A1-B510CBF88328}" type="slidenum">
              <a:rPr lang="de-DE" smtClean="0"/>
              <a:pPr>
                <a:defRPr/>
              </a:pPr>
              <a:t>19</a:t>
            </a:fld>
            <a:endParaRPr lang="de-DE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518861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C020007-56CF-4AEA-8D7F-FD1903839A95}" type="slidenum">
              <a:rPr lang="de-DE" smtClean="0"/>
              <a:pPr>
                <a:defRPr/>
              </a:pPr>
              <a:t>2</a:t>
            </a:fld>
            <a:endParaRPr lang="de-DE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7209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3D7F0D0-83B3-4920-B635-97AB0F09225B}" type="slidenum">
              <a:rPr lang="de-DE" smtClean="0"/>
              <a:pPr>
                <a:defRPr/>
              </a:pPr>
              <a:t>20</a:t>
            </a:fld>
            <a:endParaRPr lang="de-DE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282500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A391A-A7EE-44F3-9990-F46CD2ED72A2}" type="slidenum">
              <a:rPr lang="de-DE" smtClean="0"/>
              <a:pPr>
                <a:defRPr/>
              </a:pPr>
              <a:t>21</a:t>
            </a:fld>
            <a:endParaRPr lang="de-DE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373472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A391A-A7EE-44F3-9990-F46CD2ED72A2}" type="slidenum">
              <a:rPr lang="de-DE" smtClean="0"/>
              <a:pPr>
                <a:defRPr/>
              </a:pPr>
              <a:t>22</a:t>
            </a:fld>
            <a:endParaRPr lang="de-DE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38477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F39BFA3-357B-45F1-82B2-017F4BAFCEC1}" type="slidenum">
              <a:rPr lang="de-DE" smtClean="0"/>
              <a:pPr>
                <a:defRPr/>
              </a:pPr>
              <a:t>23</a:t>
            </a:fld>
            <a:endParaRPr lang="de-DE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38982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BAAC2A7-6F89-4674-8EFB-BA5585F742CC}" type="slidenum">
              <a:rPr lang="de-DE" smtClean="0"/>
              <a:pPr>
                <a:defRPr/>
              </a:pPr>
              <a:t>24</a:t>
            </a:fld>
            <a:endParaRPr lang="de-DE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267393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066CBB8-3C21-47FA-9E02-F2A79AB9315A}" type="slidenum">
              <a:rPr lang="de-DE" smtClean="0"/>
              <a:pPr>
                <a:defRPr/>
              </a:pPr>
              <a:t>25</a:t>
            </a:fld>
            <a:endParaRPr lang="de-DE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5933759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066CBB8-3C21-47FA-9E02-F2A79AB9315A}" type="slidenum">
              <a:rPr lang="de-DE" smtClean="0"/>
              <a:pPr>
                <a:defRPr/>
              </a:pPr>
              <a:t>26</a:t>
            </a:fld>
            <a:endParaRPr lang="de-DE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547610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029D91B-DD6F-49BF-9CC2-99B609E77AC4}" type="slidenum">
              <a:rPr lang="de-DE" smtClean="0"/>
              <a:pPr>
                <a:defRPr/>
              </a:pPr>
              <a:t>27</a:t>
            </a:fld>
            <a:endParaRPr lang="de-DE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675627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E4CB994-DC32-4F99-B72A-5605203900F1}" type="slidenum">
              <a:rPr lang="de-DE" smtClean="0"/>
              <a:pPr>
                <a:defRPr/>
              </a:pPr>
              <a:t>28</a:t>
            </a:fld>
            <a:endParaRPr lang="de-DE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228471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E4CB994-DC32-4F99-B72A-5605203900F1}" type="slidenum">
              <a:rPr lang="de-DE" smtClean="0"/>
              <a:pPr>
                <a:defRPr/>
              </a:pPr>
              <a:t>29</a:t>
            </a:fld>
            <a:endParaRPr lang="de-DE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303076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78761E-4767-433E-AE0C-DE12F5F5D095}" type="slidenum">
              <a:rPr lang="de-DE" smtClean="0"/>
              <a:pPr>
                <a:defRPr/>
              </a:pPr>
              <a:t>3</a:t>
            </a:fld>
            <a:endParaRPr lang="de-DE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880688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364E3D9-9176-4710-B846-3009A7BE8C76}" type="slidenum">
              <a:rPr lang="de-DE" smtClean="0"/>
              <a:pPr>
                <a:defRPr/>
              </a:pPr>
              <a:t>30</a:t>
            </a:fld>
            <a:endParaRPr lang="de-DE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9522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753F978-DCF7-48A0-996A-8302508A5A0F}" type="slidenum">
              <a:rPr lang="de-DE" smtClean="0"/>
              <a:pPr>
                <a:defRPr/>
              </a:pPr>
              <a:t>31</a:t>
            </a:fld>
            <a:endParaRPr lang="de-DE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719931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753F978-DCF7-48A0-996A-8302508A5A0F}" type="slidenum">
              <a:rPr lang="de-DE" smtClean="0"/>
              <a:pPr>
                <a:defRPr/>
              </a:pPr>
              <a:t>32</a:t>
            </a:fld>
            <a:endParaRPr lang="de-DE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950173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A55DA6A-2312-4060-9044-24C1D410AE8B}" type="slidenum">
              <a:rPr lang="de-DE" smtClean="0"/>
              <a:pPr>
                <a:defRPr/>
              </a:pPr>
              <a:t>33</a:t>
            </a:fld>
            <a:endParaRPr lang="de-DE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565692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F32945C-7299-4C38-9EA8-108867A0AC18}" type="slidenum">
              <a:rPr lang="de-DE" smtClean="0"/>
              <a:pPr>
                <a:defRPr/>
              </a:pPr>
              <a:t>34</a:t>
            </a:fld>
            <a:endParaRPr lang="de-DE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612896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0018003-4D71-4812-A436-16B6B17D7CED}" type="slidenum">
              <a:rPr lang="de-DE" smtClean="0"/>
              <a:pPr>
                <a:defRPr/>
              </a:pPr>
              <a:t>35</a:t>
            </a:fld>
            <a:endParaRPr lang="de-DE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3950415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0018003-4D71-4812-A436-16B6B17D7CED}" type="slidenum">
              <a:rPr lang="de-DE" smtClean="0"/>
              <a:pPr>
                <a:defRPr/>
              </a:pPr>
              <a:t>36</a:t>
            </a:fld>
            <a:endParaRPr lang="de-DE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983275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186D913-9689-4C03-83CD-F669CBEA0027}" type="slidenum">
              <a:rPr lang="de-DE" smtClean="0"/>
              <a:pPr>
                <a:defRPr/>
              </a:pPr>
              <a:t>37</a:t>
            </a:fld>
            <a:endParaRPr lang="de-DE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689575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05BFB1D-0133-43C0-AB53-FA44066E527C}" type="slidenum">
              <a:rPr lang="de-DE" smtClean="0"/>
              <a:pPr>
                <a:defRPr/>
              </a:pPr>
              <a:t>38</a:t>
            </a:fld>
            <a:endParaRPr lang="de-DE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038592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05BFB1D-0133-43C0-AB53-FA44066E527C}" type="slidenum">
              <a:rPr lang="de-DE" smtClean="0"/>
              <a:pPr>
                <a:defRPr/>
              </a:pPr>
              <a:t>39</a:t>
            </a:fld>
            <a:endParaRPr lang="de-DE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616226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4D6874D-331E-4B6F-AF0D-7B760241F369}" type="slidenum">
              <a:rPr lang="de-DE" smtClean="0"/>
              <a:pPr>
                <a:defRPr/>
              </a:pPr>
              <a:t>4</a:t>
            </a:fld>
            <a:endParaRPr lang="de-DE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6030788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C9C59F-949B-459E-A3AE-6ED0703A3291}" type="slidenum">
              <a:rPr lang="de-DE" smtClean="0"/>
              <a:pPr>
                <a:defRPr/>
              </a:pPr>
              <a:t>40</a:t>
            </a:fld>
            <a:endParaRPr lang="de-DE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429123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6927805-25E3-4588-A05C-E6949051CB91}" type="slidenum">
              <a:rPr lang="de-DE" smtClean="0"/>
              <a:pPr>
                <a:defRPr/>
              </a:pPr>
              <a:t>41</a:t>
            </a:fld>
            <a:endParaRPr lang="de-DE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7927761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6927805-25E3-4588-A05C-E6949051CB91}" type="slidenum">
              <a:rPr lang="de-DE" smtClean="0"/>
              <a:pPr>
                <a:defRPr/>
              </a:pPr>
              <a:t>42</a:t>
            </a:fld>
            <a:endParaRPr lang="de-DE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7130866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24DDAA-634A-43F7-9872-D91995F81C39}" type="slidenum">
              <a:rPr lang="de-DE" smtClean="0"/>
              <a:pPr>
                <a:defRPr/>
              </a:pPr>
              <a:t>43</a:t>
            </a:fld>
            <a:endParaRPr lang="de-DE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892374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24DDAA-634A-43F7-9872-D91995F81C39}" type="slidenum">
              <a:rPr lang="de-DE" smtClean="0"/>
              <a:pPr>
                <a:defRPr/>
              </a:pPr>
              <a:t>44</a:t>
            </a:fld>
            <a:endParaRPr lang="de-DE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431844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24DDAA-634A-43F7-9872-D91995F81C39}" type="slidenum">
              <a:rPr lang="de-DE" smtClean="0"/>
              <a:pPr>
                <a:defRPr/>
              </a:pPr>
              <a:t>45</a:t>
            </a:fld>
            <a:endParaRPr lang="de-DE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601436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24DDAA-634A-43F7-9872-D91995F81C39}" type="slidenum">
              <a:rPr lang="de-DE" smtClean="0"/>
              <a:pPr>
                <a:defRPr/>
              </a:pPr>
              <a:t>46</a:t>
            </a:fld>
            <a:endParaRPr lang="de-DE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2911158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24DDAA-634A-43F7-9872-D91995F81C39}" type="slidenum">
              <a:rPr lang="de-DE" smtClean="0"/>
              <a:pPr>
                <a:defRPr/>
              </a:pPr>
              <a:t>47</a:t>
            </a:fld>
            <a:endParaRPr lang="de-DE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503067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24DDAA-634A-43F7-9872-D91995F81C39}" type="slidenum">
              <a:rPr lang="de-DE" smtClean="0"/>
              <a:pPr>
                <a:defRPr/>
              </a:pPr>
              <a:t>48</a:t>
            </a:fld>
            <a:endParaRPr lang="de-DE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600942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24DDAA-634A-43F7-9872-D91995F81C39}" type="slidenum">
              <a:rPr lang="de-DE" smtClean="0"/>
              <a:pPr>
                <a:defRPr/>
              </a:pPr>
              <a:t>49</a:t>
            </a:fld>
            <a:endParaRPr lang="de-DE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178183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C57F62D-FF19-42B9-A5E5-F0FB7DDB9A54}" type="slidenum">
              <a:rPr lang="de-DE" smtClean="0"/>
              <a:pPr>
                <a:defRPr/>
              </a:pPr>
              <a:t>5</a:t>
            </a:fld>
            <a:endParaRPr lang="de-DE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420059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24DDAA-634A-43F7-9872-D91995F81C39}" type="slidenum">
              <a:rPr lang="de-DE" smtClean="0"/>
              <a:pPr>
                <a:defRPr/>
              </a:pPr>
              <a:t>50</a:t>
            </a:fld>
            <a:endParaRPr lang="de-DE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1495486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24DDAA-634A-43F7-9872-D91995F81C39}" type="slidenum">
              <a:rPr lang="de-DE" smtClean="0"/>
              <a:pPr>
                <a:defRPr/>
              </a:pPr>
              <a:t>51</a:t>
            </a:fld>
            <a:endParaRPr lang="de-DE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94958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24DDAA-634A-43F7-9872-D91995F81C39}" type="slidenum">
              <a:rPr lang="de-DE" smtClean="0"/>
              <a:pPr>
                <a:defRPr/>
              </a:pPr>
              <a:t>52</a:t>
            </a:fld>
            <a:endParaRPr lang="de-DE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8716928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CD541B-B02F-45C6-8D98-1B03E01F7CA1}" type="slidenum">
              <a:rPr lang="de-DE" smtClean="0"/>
              <a:pPr>
                <a:defRPr/>
              </a:pPr>
              <a:t>53</a:t>
            </a:fld>
            <a:endParaRPr lang="de-DE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10363108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CD541B-B02F-45C6-8D98-1B03E01F7CA1}" type="slidenum">
              <a:rPr lang="de-DE" smtClean="0"/>
              <a:pPr>
                <a:defRPr/>
              </a:pPr>
              <a:t>54</a:t>
            </a:fld>
            <a:endParaRPr lang="de-DE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672702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CD541B-B02F-45C6-8D98-1B03E01F7CA1}" type="slidenum">
              <a:rPr lang="de-DE" smtClean="0"/>
              <a:pPr>
                <a:defRPr/>
              </a:pPr>
              <a:t>55</a:t>
            </a:fld>
            <a:endParaRPr lang="de-DE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3155166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CD541B-B02F-45C6-8D98-1B03E01F7CA1}" type="slidenum">
              <a:rPr lang="de-DE" smtClean="0"/>
              <a:pPr>
                <a:defRPr/>
              </a:pPr>
              <a:t>56</a:t>
            </a:fld>
            <a:endParaRPr lang="de-DE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2553038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CD541B-B02F-45C6-8D98-1B03E01F7CA1}" type="slidenum">
              <a:rPr lang="de-DE" smtClean="0"/>
              <a:pPr>
                <a:defRPr/>
              </a:pPr>
              <a:t>57</a:t>
            </a:fld>
            <a:endParaRPr lang="de-DE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5269372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CD541B-B02F-45C6-8D98-1B03E01F7CA1}" type="slidenum">
              <a:rPr lang="de-DE" smtClean="0"/>
              <a:pPr>
                <a:defRPr/>
              </a:pPr>
              <a:t>58</a:t>
            </a:fld>
            <a:endParaRPr lang="de-DE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0407873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CD541B-B02F-45C6-8D98-1B03E01F7CA1}" type="slidenum">
              <a:rPr lang="de-DE" smtClean="0"/>
              <a:pPr>
                <a:defRPr/>
              </a:pPr>
              <a:t>59</a:t>
            </a:fld>
            <a:endParaRPr lang="de-DE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131932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C57F62D-FF19-42B9-A5E5-F0FB7DDB9A54}" type="slidenum">
              <a:rPr lang="de-DE" smtClean="0"/>
              <a:pPr>
                <a:defRPr/>
              </a:pPr>
              <a:t>6</a:t>
            </a:fld>
            <a:endParaRPr lang="de-DE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58571099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CD541B-B02F-45C6-8D98-1B03E01F7CA1}" type="slidenum">
              <a:rPr lang="de-DE" smtClean="0"/>
              <a:pPr>
                <a:defRPr/>
              </a:pPr>
              <a:t>60</a:t>
            </a:fld>
            <a:endParaRPr lang="de-DE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8594777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CD541B-B02F-45C6-8D98-1B03E01F7CA1}" type="slidenum">
              <a:rPr lang="de-DE" smtClean="0"/>
              <a:pPr>
                <a:defRPr/>
              </a:pPr>
              <a:t>61</a:t>
            </a:fld>
            <a:endParaRPr lang="de-DE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607044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CD541B-B02F-45C6-8D98-1B03E01F7CA1}" type="slidenum">
              <a:rPr lang="de-DE" smtClean="0"/>
              <a:pPr>
                <a:defRPr/>
              </a:pPr>
              <a:t>62</a:t>
            </a:fld>
            <a:endParaRPr lang="de-DE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62983142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C888CEA-5E3D-4FC4-B938-5D0A8D9320A9}" type="slidenum">
              <a:rPr lang="de-DE" smtClean="0"/>
              <a:pPr>
                <a:defRPr/>
              </a:pPr>
              <a:t>63</a:t>
            </a:fld>
            <a:endParaRPr lang="de-DE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01375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13046E-B5D0-4E49-B2A6-91B224173520}" type="slidenum">
              <a:rPr lang="de-DE" smtClean="0"/>
              <a:pPr>
                <a:defRPr/>
              </a:pPr>
              <a:t>7</a:t>
            </a:fld>
            <a:endParaRPr lang="de-DE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30198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1AD0E32-2432-488E-AF17-500D209DA6EC}" type="slidenum">
              <a:rPr lang="de-DE" smtClean="0"/>
              <a:pPr>
                <a:defRPr/>
              </a:pPr>
              <a:t>8</a:t>
            </a:fld>
            <a:endParaRPr lang="de-DE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80974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7B8FF5-81E8-4493-BB41-B8A29A0ACB6F}" type="slidenum">
              <a:rPr lang="de-DE" smtClean="0"/>
              <a:pPr>
                <a:defRPr/>
              </a:pPr>
              <a:t>9</a:t>
            </a:fld>
            <a:endParaRPr lang="de-DE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10100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7.xml"/><Relationship Id="rId3" Type="http://schemas.openxmlformats.org/officeDocument/2006/relationships/slide" Target="../slides/slide9.xml"/><Relationship Id="rId7" Type="http://schemas.openxmlformats.org/officeDocument/2006/relationships/slide" Target="../slides/slide6.xml"/><Relationship Id="rId12" Type="http://schemas.openxmlformats.org/officeDocument/2006/relationships/slide" Target="../slides/slide1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6" Type="http://schemas.openxmlformats.org/officeDocument/2006/relationships/slide" Target="../slides/slide5.xml"/><Relationship Id="rId11" Type="http://schemas.openxmlformats.org/officeDocument/2006/relationships/slide" Target="../slides/slide11.xml"/><Relationship Id="rId5" Type="http://schemas.openxmlformats.org/officeDocument/2006/relationships/slide" Target="../slides/slide4.xml"/><Relationship Id="rId10" Type="http://schemas.openxmlformats.org/officeDocument/2006/relationships/slide" Target="../slides/slide10.xml"/><Relationship Id="rId4" Type="http://schemas.openxmlformats.org/officeDocument/2006/relationships/slide" Target="../slides/slide3.xml"/><Relationship Id="rId9" Type="http://schemas.openxmlformats.org/officeDocument/2006/relationships/slide" Target="../slides/slide8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slide" Target="../slides/slide17.xml"/><Relationship Id="rId13" Type="http://schemas.openxmlformats.org/officeDocument/2006/relationships/slide" Target="../slides/slide22.xml"/><Relationship Id="rId3" Type="http://schemas.openxmlformats.org/officeDocument/2006/relationships/slide" Target="../slides/slide38.xml"/><Relationship Id="rId7" Type="http://schemas.openxmlformats.org/officeDocument/2006/relationships/slide" Target="../slides/slide16.xml"/><Relationship Id="rId12" Type="http://schemas.openxmlformats.org/officeDocument/2006/relationships/slide" Target="../slides/slide21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6" Type="http://schemas.openxmlformats.org/officeDocument/2006/relationships/slide" Target="../slides/slide15.xml"/><Relationship Id="rId11" Type="http://schemas.openxmlformats.org/officeDocument/2006/relationships/slide" Target="../slides/slide20.xml"/><Relationship Id="rId5" Type="http://schemas.openxmlformats.org/officeDocument/2006/relationships/slide" Target="../slides/slide14.xml"/><Relationship Id="rId10" Type="http://schemas.openxmlformats.org/officeDocument/2006/relationships/slide" Target="../slides/slide19.xml"/><Relationship Id="rId4" Type="http://schemas.openxmlformats.org/officeDocument/2006/relationships/slide" Target="../slides/slide13.xml"/><Relationship Id="rId9" Type="http://schemas.openxmlformats.org/officeDocument/2006/relationships/slide" Target="../slides/slide18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8.xml"/><Relationship Id="rId3" Type="http://schemas.openxmlformats.org/officeDocument/2006/relationships/slide" Target="../slides/slide23.xml"/><Relationship Id="rId7" Type="http://schemas.openxmlformats.org/officeDocument/2006/relationships/slide" Target="../slides/slide27.xml"/><Relationship Id="rId12" Type="http://schemas.openxmlformats.org/officeDocument/2006/relationships/slide" Target="../slides/slide3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6" Type="http://schemas.openxmlformats.org/officeDocument/2006/relationships/slide" Target="../slides/slide26.xml"/><Relationship Id="rId11" Type="http://schemas.openxmlformats.org/officeDocument/2006/relationships/slide" Target="../slides/slide31.xml"/><Relationship Id="rId5" Type="http://schemas.openxmlformats.org/officeDocument/2006/relationships/slide" Target="../slides/slide25.xml"/><Relationship Id="rId10" Type="http://schemas.openxmlformats.org/officeDocument/2006/relationships/slide" Target="../slides/slide30.xml"/><Relationship Id="rId4" Type="http://schemas.openxmlformats.org/officeDocument/2006/relationships/slide" Target="../slides/slide24.xml"/><Relationship Id="rId9" Type="http://schemas.openxmlformats.org/officeDocument/2006/relationships/slide" Target="../slides/slide29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8.xml"/><Relationship Id="rId3" Type="http://schemas.openxmlformats.org/officeDocument/2006/relationships/slide" Target="../slides/slide33.xml"/><Relationship Id="rId7" Type="http://schemas.openxmlformats.org/officeDocument/2006/relationships/slide" Target="../slides/slide37.xml"/><Relationship Id="rId12" Type="http://schemas.openxmlformats.org/officeDocument/2006/relationships/slide" Target="../slides/slide4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6" Type="http://schemas.openxmlformats.org/officeDocument/2006/relationships/slide" Target="../slides/slide36.xml"/><Relationship Id="rId11" Type="http://schemas.openxmlformats.org/officeDocument/2006/relationships/slide" Target="../slides/slide41.xml"/><Relationship Id="rId5" Type="http://schemas.openxmlformats.org/officeDocument/2006/relationships/slide" Target="../slides/slide35.xml"/><Relationship Id="rId10" Type="http://schemas.openxmlformats.org/officeDocument/2006/relationships/slide" Target="../slides/slide40.xml"/><Relationship Id="rId4" Type="http://schemas.openxmlformats.org/officeDocument/2006/relationships/slide" Target="../slides/slide34.xml"/><Relationship Id="rId9" Type="http://schemas.openxmlformats.org/officeDocument/2006/relationships/slide" Target="../slides/slide39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8.xml"/><Relationship Id="rId3" Type="http://schemas.openxmlformats.org/officeDocument/2006/relationships/slide" Target="../slides/slide43.xml"/><Relationship Id="rId7" Type="http://schemas.openxmlformats.org/officeDocument/2006/relationships/slide" Target="../slides/slide47.xml"/><Relationship Id="rId12" Type="http://schemas.openxmlformats.org/officeDocument/2006/relationships/slide" Target="../slides/slide5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Relationship Id="rId6" Type="http://schemas.openxmlformats.org/officeDocument/2006/relationships/slide" Target="../slides/slide46.xml"/><Relationship Id="rId11" Type="http://schemas.openxmlformats.org/officeDocument/2006/relationships/slide" Target="../slides/slide51.xml"/><Relationship Id="rId5" Type="http://schemas.openxmlformats.org/officeDocument/2006/relationships/slide" Target="../slides/slide45.xml"/><Relationship Id="rId10" Type="http://schemas.openxmlformats.org/officeDocument/2006/relationships/slide" Target="../slides/slide50.xml"/><Relationship Id="rId4" Type="http://schemas.openxmlformats.org/officeDocument/2006/relationships/slide" Target="../slides/slide44.xml"/><Relationship Id="rId9" Type="http://schemas.openxmlformats.org/officeDocument/2006/relationships/slide" Target="../slides/slide49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8.xml"/><Relationship Id="rId3" Type="http://schemas.openxmlformats.org/officeDocument/2006/relationships/slide" Target="../slides/slide53.xml"/><Relationship Id="rId7" Type="http://schemas.openxmlformats.org/officeDocument/2006/relationships/slide" Target="../slides/slide57.xml"/><Relationship Id="rId12" Type="http://schemas.openxmlformats.org/officeDocument/2006/relationships/slide" Target="../slides/slide6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Relationship Id="rId6" Type="http://schemas.openxmlformats.org/officeDocument/2006/relationships/slide" Target="../slides/slide56.xml"/><Relationship Id="rId11" Type="http://schemas.openxmlformats.org/officeDocument/2006/relationships/slide" Target="../slides/slide61.xml"/><Relationship Id="rId5" Type="http://schemas.openxmlformats.org/officeDocument/2006/relationships/slide" Target="../slides/slide55.xml"/><Relationship Id="rId10" Type="http://schemas.openxmlformats.org/officeDocument/2006/relationships/slide" Target="../slides/slide60.xml"/><Relationship Id="rId4" Type="http://schemas.openxmlformats.org/officeDocument/2006/relationships/slide" Target="../slides/slide54.xml"/><Relationship Id="rId9" Type="http://schemas.openxmlformats.org/officeDocument/2006/relationships/slide" Target="../slides/slide59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gist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51743"/>
            <a:ext cx="338137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lvl1pPr algn="l">
              <a:defRPr sz="2400" b="1"/>
            </a:lvl1pPr>
          </a:lstStyle>
          <a:p>
            <a:pPr defTabSz="623888" eaLnBrk="0" hangingPunct="0">
              <a:buClr>
                <a:schemeClr val="accent2"/>
              </a:buClr>
              <a:defRPr/>
            </a:pPr>
            <a:r>
              <a:rPr lang="de-DE" sz="1600" b="0">
                <a:solidFill>
                  <a:srgbClr val="5F5F5F"/>
                </a:solidFill>
                <a:latin typeface="Century Gothic" panose="020B0502020202020204" pitchFamily="34" charset="0"/>
              </a:rPr>
              <a:t>AC GmbH</a:t>
            </a:r>
            <a:endParaRPr lang="de-DE" sz="1600" b="0" dirty="0">
              <a:solidFill>
                <a:srgbClr val="5F5F5F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Auf der gleichen Seite des Rechtecks liegende Ecken abrunden 3">
            <a:hlinkClick r:id="rId3" action="ppaction://hlinksldjump"/>
          </p:cNvPr>
          <p:cNvSpPr/>
          <p:nvPr userDrawn="1"/>
        </p:nvSpPr>
        <p:spPr>
          <a:xfrm>
            <a:off x="0" y="63817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Kommentar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8000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395993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gist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51743"/>
            <a:ext cx="338137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lvl1pPr algn="l">
              <a:defRPr sz="2400" b="1"/>
            </a:lvl1pPr>
          </a:lstStyle>
          <a:p>
            <a:pPr defTabSz="623888" eaLnBrk="0" hangingPunct="0">
              <a:buClr>
                <a:schemeClr val="accent2"/>
              </a:buClr>
              <a:defRPr/>
            </a:pPr>
            <a:r>
              <a:rPr lang="de-DE" sz="1600" b="0">
                <a:solidFill>
                  <a:srgbClr val="5F5F5F"/>
                </a:solidFill>
                <a:latin typeface="Century Gothic" panose="020B0502020202020204" pitchFamily="34" charset="0"/>
              </a:rPr>
              <a:t>AC GmbH</a:t>
            </a:r>
            <a:endParaRPr lang="de-DE" sz="1600" b="0" dirty="0">
              <a:solidFill>
                <a:srgbClr val="5F5F5F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Auf der gleichen Seite des Rechtecks liegende Ecken abrunden 3">
            <a:hlinkClick r:id="rId3" action="ppaction://hlinksldjump"/>
          </p:cNvPr>
          <p:cNvSpPr/>
          <p:nvPr userDrawn="1"/>
        </p:nvSpPr>
        <p:spPr>
          <a:xfrm>
            <a:off x="795338" y="63817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Kurzbericht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8000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graphicFrame>
        <p:nvGraphicFramePr>
          <p:cNvPr id="5" name="Tabelle 4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870704467"/>
              </p:ext>
            </p:extLst>
          </p:nvPr>
        </p:nvGraphicFramePr>
        <p:xfrm>
          <a:off x="38100" y="906463"/>
          <a:ext cx="609600" cy="920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2075">
                <a:tc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  <a:hlinkClick r:id="rId4" action="ppaction://hlinksldjump"/>
                        </a:rPr>
                        <a:t>Gesamt</a:t>
                      </a:r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elle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627342968"/>
              </p:ext>
            </p:extLst>
          </p:nvPr>
        </p:nvGraphicFramePr>
        <p:xfrm>
          <a:off x="72008" y="1035010"/>
          <a:ext cx="529531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9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3120">
                <a:tc>
                  <a:txBody>
                    <a:bodyPr/>
                    <a:lstStyle/>
                    <a:p>
                      <a:endParaRPr lang="de-DE" sz="600" b="0" u="non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  <a:hlinkClick r:id="rId5" action="ppaction://hlinksldjump"/>
                      </a:endParaRPr>
                    </a:p>
                    <a:p>
                      <a:r>
                        <a:rPr lang="de-DE" sz="600" b="0" u="non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  <a:hlinkClick r:id="rId5" action="ppaction://hlinksldjump"/>
                        </a:rPr>
                        <a:t>Bereich 1</a:t>
                      </a:r>
                      <a:endParaRPr lang="de-DE" sz="600" b="0" u="non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6" action="ppaction://hlinksldjump"/>
                        </a:rPr>
                        <a:t>Bereich 2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</a:rPr>
                        <a:t> </a:t>
                      </a: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7" action="ppaction://hlinksldjump"/>
                        </a:rPr>
                        <a:t>Bereich</a:t>
                      </a:r>
                      <a:r>
                        <a:rPr lang="de-DE" sz="600" b="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7" action="ppaction://hlinksldjump"/>
                        </a:rPr>
                        <a:t> 3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</a:rPr>
                        <a:t> </a:t>
                      </a: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8" action="ppaction://hlinksldjump"/>
                        </a:rPr>
                        <a:t>Bereich</a:t>
                      </a:r>
                      <a:r>
                        <a:rPr lang="de-DE" sz="600" b="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8" action="ppaction://hlinksldjump"/>
                        </a:rPr>
                        <a:t> 4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9" action="ppaction://hlinksldjump"/>
                        </a:rPr>
                        <a:t>Bereich 5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3" action="ppaction://hlinksldjump"/>
                        </a:rPr>
                        <a:t>Bereich</a:t>
                      </a:r>
                      <a:r>
                        <a:rPr lang="de-DE" sz="600" b="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3" action="ppaction://hlinksldjump"/>
                        </a:rPr>
                        <a:t> 6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</a:rPr>
                        <a:t> </a:t>
                      </a: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10" action="ppaction://hlinksldjump"/>
                        </a:rPr>
                        <a:t>Bereich 7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  <a:sym typeface="Symbo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11" action="ppaction://hlinksldjump"/>
                        </a:rPr>
                        <a:t>Bereich 8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12" action="ppaction://hlinksldjump"/>
                        </a:rPr>
                        <a:t>Bereich 9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elle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016429656"/>
              </p:ext>
            </p:extLst>
          </p:nvPr>
        </p:nvGraphicFramePr>
        <p:xfrm>
          <a:off x="0" y="1019108"/>
          <a:ext cx="97483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4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76973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  <a:endParaRPr lang="de-DE" sz="12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679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gist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51743"/>
            <a:ext cx="338137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lvl1pPr algn="l">
              <a:defRPr sz="2400" b="1"/>
            </a:lvl1pPr>
          </a:lstStyle>
          <a:p>
            <a:pPr defTabSz="623888" eaLnBrk="0" hangingPunct="0">
              <a:buClr>
                <a:schemeClr val="accent2"/>
              </a:buClr>
              <a:defRPr/>
            </a:pPr>
            <a:r>
              <a:rPr lang="de-DE" sz="1600" b="0">
                <a:solidFill>
                  <a:srgbClr val="5F5F5F"/>
                </a:solidFill>
                <a:latin typeface="Century Gothic" panose="020B0502020202020204" pitchFamily="34" charset="0"/>
              </a:rPr>
              <a:t>AC GmbH</a:t>
            </a:r>
            <a:endParaRPr lang="de-DE" sz="1600" b="0" dirty="0">
              <a:solidFill>
                <a:srgbClr val="5F5F5F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Auf der gleichen Seite des Rechtecks liegende Ecken abrunden 3">
            <a:hlinkClick r:id="rId3" action="ppaction://hlinksldjump"/>
          </p:cNvPr>
          <p:cNvSpPr/>
          <p:nvPr userDrawn="1"/>
        </p:nvSpPr>
        <p:spPr>
          <a:xfrm>
            <a:off x="1589088" y="63817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Plan/Ist-Vergleich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8000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graphicFrame>
        <p:nvGraphicFramePr>
          <p:cNvPr id="5" name="Tabelle 4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400774391"/>
              </p:ext>
            </p:extLst>
          </p:nvPr>
        </p:nvGraphicFramePr>
        <p:xfrm>
          <a:off x="38100" y="906463"/>
          <a:ext cx="609600" cy="920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2075">
                <a:tc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  <a:hlinkClick r:id="rId4" action="ppaction://hlinksldjump"/>
                        </a:rPr>
                        <a:t>Gesamt</a:t>
                      </a:r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elle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049740003"/>
              </p:ext>
            </p:extLst>
          </p:nvPr>
        </p:nvGraphicFramePr>
        <p:xfrm>
          <a:off x="0" y="1019108"/>
          <a:ext cx="97483" cy="13769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4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76973">
                <a:tc>
                  <a:txBody>
                    <a:bodyPr/>
                    <a:lstStyle/>
                    <a:p>
                      <a:endParaRPr lang="de-DE" sz="10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elle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055925823"/>
              </p:ext>
            </p:extLst>
          </p:nvPr>
        </p:nvGraphicFramePr>
        <p:xfrm>
          <a:off x="72008" y="1035010"/>
          <a:ext cx="529531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9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3120">
                <a:tc>
                  <a:txBody>
                    <a:bodyPr/>
                    <a:lstStyle/>
                    <a:p>
                      <a:endParaRPr lang="de-DE" sz="600" b="0" u="non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  <a:hlinkClick r:id="rId5" action="ppaction://hlinksldjump"/>
                      </a:endParaRPr>
                    </a:p>
                    <a:p>
                      <a:r>
                        <a:rPr lang="de-DE" sz="600" b="0" u="non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  <a:hlinkClick r:id="rId5" action="ppaction://hlinksldjump"/>
                        </a:rPr>
                        <a:t>Bereich 1</a:t>
                      </a:r>
                      <a:endParaRPr lang="de-DE" sz="600" b="0" u="non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6" action="ppaction://hlinksldjump"/>
                        </a:rPr>
                        <a:t>Bereich 2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</a:rPr>
                        <a:t> </a:t>
                      </a: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7" action="ppaction://hlinksldjump"/>
                        </a:rPr>
                        <a:t>Bereich 3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</a:rPr>
                        <a:t> </a:t>
                      </a: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8" action="ppaction://hlinksldjump"/>
                        </a:rPr>
                        <a:t>Bereich 4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9" action="ppaction://hlinksldjump"/>
                        </a:rPr>
                        <a:t>Bereich 5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10" action="ppaction://hlinksldjump"/>
                        </a:rPr>
                        <a:t>Bereich 6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</a:rPr>
                        <a:t> </a:t>
                      </a: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11" action="ppaction://hlinksldjump"/>
                        </a:rPr>
                        <a:t>Bereich 7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  <a:sym typeface="Symbo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12" action="ppaction://hlinksldjump"/>
                        </a:rPr>
                        <a:t>Bereich 8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13" action="ppaction://hlinksldjump"/>
                        </a:rPr>
                        <a:t>Bereich 9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Tabelle 10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200126490"/>
              </p:ext>
            </p:extLst>
          </p:nvPr>
        </p:nvGraphicFramePr>
        <p:xfrm>
          <a:off x="0" y="1019108"/>
          <a:ext cx="97483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4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76973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3870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gist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51743"/>
            <a:ext cx="338137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lvl1pPr algn="l">
              <a:defRPr sz="2400" b="1"/>
            </a:lvl1pPr>
          </a:lstStyle>
          <a:p>
            <a:pPr defTabSz="623888" eaLnBrk="0" hangingPunct="0">
              <a:buClr>
                <a:schemeClr val="accent2"/>
              </a:buClr>
              <a:defRPr/>
            </a:pPr>
            <a:r>
              <a:rPr lang="de-DE" sz="1600" b="0">
                <a:solidFill>
                  <a:srgbClr val="5F5F5F"/>
                </a:solidFill>
                <a:latin typeface="Century Gothic" panose="020B0502020202020204" pitchFamily="34" charset="0"/>
              </a:rPr>
              <a:t>AC GmbH</a:t>
            </a:r>
            <a:endParaRPr lang="de-DE" sz="1600" b="0" dirty="0">
              <a:solidFill>
                <a:srgbClr val="5F5F5F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Auf der gleichen Seite des Rechtecks liegende Ecken abrunden 3">
            <a:hlinkClick r:id="" action="ppaction://noaction"/>
          </p:cNvPr>
          <p:cNvSpPr/>
          <p:nvPr userDrawn="1"/>
        </p:nvSpPr>
        <p:spPr>
          <a:xfrm>
            <a:off x="2379663" y="63817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Umsatzentwicklung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8000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graphicFrame>
        <p:nvGraphicFramePr>
          <p:cNvPr id="5" name="Tabelle 4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179221454"/>
              </p:ext>
            </p:extLst>
          </p:nvPr>
        </p:nvGraphicFramePr>
        <p:xfrm>
          <a:off x="38100" y="906463"/>
          <a:ext cx="609600" cy="920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2075">
                <a:tc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  <a:hlinkClick r:id="rId3" action="ppaction://hlinksldjump"/>
                        </a:rPr>
                        <a:t>Gesamt</a:t>
                      </a:r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elle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174411889"/>
              </p:ext>
            </p:extLst>
          </p:nvPr>
        </p:nvGraphicFramePr>
        <p:xfrm>
          <a:off x="72008" y="1035010"/>
          <a:ext cx="529531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9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3120">
                <a:tc>
                  <a:txBody>
                    <a:bodyPr/>
                    <a:lstStyle/>
                    <a:p>
                      <a:endParaRPr lang="de-DE" sz="600" b="0" u="non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  <a:hlinkClick r:id="rId4" action="ppaction://hlinksldjump"/>
                      </a:endParaRPr>
                    </a:p>
                    <a:p>
                      <a:r>
                        <a:rPr lang="de-DE" sz="600" b="0" u="non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  <a:hlinkClick r:id="rId4" action="ppaction://hlinksldjump"/>
                        </a:rPr>
                        <a:t>Bereich 1</a:t>
                      </a:r>
                      <a:endParaRPr lang="de-DE" sz="600" b="0" u="non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5" action="ppaction://hlinksldjump"/>
                        </a:rPr>
                        <a:t>Bereich 2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</a:rPr>
                        <a:t> </a:t>
                      </a: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6" action="ppaction://hlinksldjump"/>
                        </a:rPr>
                        <a:t>Bereich 3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</a:rPr>
                        <a:t> </a:t>
                      </a: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7" action="ppaction://hlinksldjump"/>
                        </a:rPr>
                        <a:t>Bereich 4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8" action="ppaction://hlinksldjump"/>
                        </a:rPr>
                        <a:t>Bereich 5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9" action="ppaction://hlinksldjump"/>
                        </a:rPr>
                        <a:t>Bereich 6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</a:rPr>
                        <a:t> </a:t>
                      </a: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10" action="ppaction://hlinksldjump"/>
                        </a:rPr>
                        <a:t>Bereich 7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  <a:sym typeface="Symbo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11" action="ppaction://hlinksldjump"/>
                        </a:rPr>
                        <a:t>Bereich 8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12" action="ppaction://hlinksldjump"/>
                        </a:rPr>
                        <a:t>Bereich 9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Tabelle 10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539330230"/>
              </p:ext>
            </p:extLst>
          </p:nvPr>
        </p:nvGraphicFramePr>
        <p:xfrm>
          <a:off x="0" y="1019108"/>
          <a:ext cx="97483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4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76973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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40072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gister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51743"/>
            <a:ext cx="338137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lvl1pPr algn="l">
              <a:defRPr sz="2400" b="1"/>
            </a:lvl1pPr>
          </a:lstStyle>
          <a:p>
            <a:pPr defTabSz="623888" eaLnBrk="0" hangingPunct="0">
              <a:buClr>
                <a:schemeClr val="accent2"/>
              </a:buClr>
              <a:defRPr/>
            </a:pPr>
            <a:r>
              <a:rPr lang="de-DE" sz="1600" b="0">
                <a:solidFill>
                  <a:srgbClr val="5F5F5F"/>
                </a:solidFill>
                <a:latin typeface="Century Gothic" panose="020B0502020202020204" pitchFamily="34" charset="0"/>
              </a:rPr>
              <a:t>AC GmbH</a:t>
            </a:r>
            <a:endParaRPr lang="de-DE" sz="1600" b="0" dirty="0">
              <a:solidFill>
                <a:srgbClr val="5F5F5F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Auf der gleichen Seite des Rechtecks liegende Ecken abrunden 3">
            <a:hlinkClick r:id="" action="ppaction://noaction"/>
          </p:cNvPr>
          <p:cNvSpPr/>
          <p:nvPr userDrawn="1"/>
        </p:nvSpPr>
        <p:spPr>
          <a:xfrm>
            <a:off x="3171825" y="63817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Kostenentwicklung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8000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graphicFrame>
        <p:nvGraphicFramePr>
          <p:cNvPr id="5" name="Tabelle 4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695773491"/>
              </p:ext>
            </p:extLst>
          </p:nvPr>
        </p:nvGraphicFramePr>
        <p:xfrm>
          <a:off x="38100" y="906463"/>
          <a:ext cx="609600" cy="920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2075">
                <a:tc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  <a:hlinkClick r:id="rId3" action="ppaction://hlinksldjump"/>
                        </a:rPr>
                        <a:t>Gesamt</a:t>
                      </a:r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elle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708702954"/>
              </p:ext>
            </p:extLst>
          </p:nvPr>
        </p:nvGraphicFramePr>
        <p:xfrm>
          <a:off x="72008" y="1035010"/>
          <a:ext cx="529531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9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3120">
                <a:tc>
                  <a:txBody>
                    <a:bodyPr/>
                    <a:lstStyle/>
                    <a:p>
                      <a:endParaRPr lang="de-DE" sz="600" b="0" u="non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  <a:hlinkClick r:id="rId4" action="ppaction://hlinksldjump"/>
                      </a:endParaRPr>
                    </a:p>
                    <a:p>
                      <a:r>
                        <a:rPr lang="de-DE" sz="600" b="0" u="non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  <a:hlinkClick r:id="rId4" action="ppaction://hlinksldjump"/>
                        </a:rPr>
                        <a:t>Bereich</a:t>
                      </a:r>
                      <a:r>
                        <a:rPr lang="de-DE" sz="600" b="0" u="none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  <a:hlinkClick r:id="rId4" action="ppaction://hlinksldjump"/>
                        </a:rPr>
                        <a:t> 1</a:t>
                      </a:r>
                      <a:endParaRPr lang="de-DE" sz="600" b="0" u="non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5" action="ppaction://hlinksldjump"/>
                        </a:rPr>
                        <a:t>Bereich 2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</a:rPr>
                        <a:t> </a:t>
                      </a: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6" action="ppaction://hlinksldjump"/>
                        </a:rPr>
                        <a:t>Bereich 3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</a:rPr>
                        <a:t> </a:t>
                      </a: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7" action="ppaction://hlinksldjump"/>
                        </a:rPr>
                        <a:t>Bereich 4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8" action="ppaction://hlinksldjump"/>
                        </a:rPr>
                        <a:t>Bereich 5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9" action="ppaction://hlinksldjump"/>
                        </a:rPr>
                        <a:t>Bereich 6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</a:rPr>
                        <a:t> </a:t>
                      </a: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10" action="ppaction://hlinksldjump"/>
                        </a:rPr>
                        <a:t>Bereich 7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  <a:sym typeface="Symbo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11" action="ppaction://hlinksldjump"/>
                        </a:rPr>
                        <a:t>Bereich 8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12" action="ppaction://hlinksldjump"/>
                        </a:rPr>
                        <a:t>Bereich 9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Tabelle 10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60552073"/>
              </p:ext>
            </p:extLst>
          </p:nvPr>
        </p:nvGraphicFramePr>
        <p:xfrm>
          <a:off x="0" y="1019108"/>
          <a:ext cx="97483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4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76973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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8052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gister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51743"/>
            <a:ext cx="338137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lvl1pPr algn="l">
              <a:defRPr sz="2400" b="1"/>
            </a:lvl1pPr>
          </a:lstStyle>
          <a:p>
            <a:pPr defTabSz="623888" eaLnBrk="0" hangingPunct="0">
              <a:buClr>
                <a:schemeClr val="accent2"/>
              </a:buClr>
              <a:defRPr/>
            </a:pPr>
            <a:r>
              <a:rPr lang="de-DE" sz="1600" b="0">
                <a:solidFill>
                  <a:srgbClr val="5F5F5F"/>
                </a:solidFill>
                <a:latin typeface="Century Gothic" panose="020B0502020202020204" pitchFamily="34" charset="0"/>
              </a:rPr>
              <a:t>AC GmbH</a:t>
            </a:r>
            <a:endParaRPr lang="de-DE" sz="1600" b="0" dirty="0">
              <a:solidFill>
                <a:srgbClr val="5F5F5F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Auf der gleichen Seite des Rechtecks liegende Ecken abrunden 3">
            <a:hlinkClick r:id="" action="ppaction://noaction"/>
          </p:cNvPr>
          <p:cNvSpPr/>
          <p:nvPr userDrawn="1"/>
        </p:nvSpPr>
        <p:spPr>
          <a:xfrm>
            <a:off x="3963988" y="63817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Planfortschreibung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8000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graphicFrame>
        <p:nvGraphicFramePr>
          <p:cNvPr id="5" name="Tabelle 4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091038892"/>
              </p:ext>
            </p:extLst>
          </p:nvPr>
        </p:nvGraphicFramePr>
        <p:xfrm>
          <a:off x="38100" y="906463"/>
          <a:ext cx="609600" cy="920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2075">
                <a:tc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  <a:hlinkClick r:id="rId3" action="ppaction://hlinksldjump"/>
                        </a:rPr>
                        <a:t>Gesamt</a:t>
                      </a:r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elle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283085695"/>
              </p:ext>
            </p:extLst>
          </p:nvPr>
        </p:nvGraphicFramePr>
        <p:xfrm>
          <a:off x="72008" y="1035010"/>
          <a:ext cx="529531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9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3120">
                <a:tc>
                  <a:txBody>
                    <a:bodyPr/>
                    <a:lstStyle/>
                    <a:p>
                      <a:endParaRPr lang="de-DE" sz="600" b="0" u="non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  <a:hlinkClick r:id="rId4" action="ppaction://hlinksldjump"/>
                      </a:endParaRPr>
                    </a:p>
                    <a:p>
                      <a:r>
                        <a:rPr lang="de-DE" sz="600" b="0" u="non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  <a:hlinkClick r:id="rId4" action="ppaction://hlinksldjump"/>
                        </a:rPr>
                        <a:t>Bereich 1</a:t>
                      </a:r>
                      <a:endParaRPr lang="de-DE" sz="600" b="0" u="non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5" action="ppaction://hlinksldjump"/>
                        </a:rPr>
                        <a:t>Bereich 2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</a:rPr>
                        <a:t> </a:t>
                      </a: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6" action="ppaction://hlinksldjump"/>
                        </a:rPr>
                        <a:t>Bereich 3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</a:rPr>
                        <a:t> </a:t>
                      </a: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7" action="ppaction://hlinksldjump"/>
                        </a:rPr>
                        <a:t>Bereich 4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8" action="ppaction://hlinksldjump"/>
                        </a:rPr>
                        <a:t>Bereich 5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9" action="ppaction://hlinksldjump"/>
                        </a:rPr>
                        <a:t>Bereich 6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</a:rPr>
                        <a:t> </a:t>
                      </a: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10" action="ppaction://hlinksldjump"/>
                        </a:rPr>
                        <a:t>Bereich 7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  <a:sym typeface="Symbo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11" action="ppaction://hlinksldjump"/>
                        </a:rPr>
                        <a:t>Bereich</a:t>
                      </a:r>
                      <a:r>
                        <a:rPr lang="de-DE" sz="600" b="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11" action="ppaction://hlinksldjump"/>
                        </a:rPr>
                        <a:t> 8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12" action="ppaction://hlinksldjump"/>
                        </a:rPr>
                        <a:t>Bereich 9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Tabelle 10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791510737"/>
              </p:ext>
            </p:extLst>
          </p:nvPr>
        </p:nvGraphicFramePr>
        <p:xfrm>
          <a:off x="0" y="1019108"/>
          <a:ext cx="97483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4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76973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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93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gister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51743"/>
            <a:ext cx="338137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lvl1pPr algn="l">
              <a:defRPr sz="2400" b="1"/>
            </a:lvl1pPr>
          </a:lstStyle>
          <a:p>
            <a:pPr defTabSz="623888" eaLnBrk="0" hangingPunct="0">
              <a:buClr>
                <a:schemeClr val="accent2"/>
              </a:buClr>
              <a:defRPr/>
            </a:pPr>
            <a:r>
              <a:rPr lang="de-DE" sz="1600" b="0">
                <a:solidFill>
                  <a:srgbClr val="5F5F5F"/>
                </a:solidFill>
                <a:latin typeface="Century Gothic" panose="020B0502020202020204" pitchFamily="34" charset="0"/>
              </a:rPr>
              <a:t>AC GmbH</a:t>
            </a:r>
            <a:endParaRPr lang="de-DE" sz="1600" b="0" dirty="0">
              <a:solidFill>
                <a:srgbClr val="5F5F5F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Auf der gleichen Seite des Rechtecks liegende Ecken abrunden 3">
            <a:hlinkClick r:id="" action="ppaction://noaction"/>
          </p:cNvPr>
          <p:cNvSpPr/>
          <p:nvPr userDrawn="1"/>
        </p:nvSpPr>
        <p:spPr>
          <a:xfrm>
            <a:off x="4756150" y="63817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KPI  /  Liquidität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8000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graphicFrame>
        <p:nvGraphicFramePr>
          <p:cNvPr id="5" name="Tabelle 4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264989526"/>
              </p:ext>
            </p:extLst>
          </p:nvPr>
        </p:nvGraphicFramePr>
        <p:xfrm>
          <a:off x="38100" y="906463"/>
          <a:ext cx="609600" cy="920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2075">
                <a:tc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  <a:hlinkClick r:id="rId3" action="ppaction://hlinksldjump"/>
                        </a:rPr>
                        <a:t>Gesamt</a:t>
                      </a:r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elle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082624976"/>
              </p:ext>
            </p:extLst>
          </p:nvPr>
        </p:nvGraphicFramePr>
        <p:xfrm>
          <a:off x="72008" y="1035010"/>
          <a:ext cx="529531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9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3120">
                <a:tc>
                  <a:txBody>
                    <a:bodyPr/>
                    <a:lstStyle/>
                    <a:p>
                      <a:endParaRPr lang="de-DE" sz="600" b="0" u="non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  <a:hlinkClick r:id="rId4" action="ppaction://hlinksldjump"/>
                      </a:endParaRPr>
                    </a:p>
                    <a:p>
                      <a:r>
                        <a:rPr lang="de-DE" sz="600" b="0" u="non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  <a:hlinkClick r:id="rId4" action="ppaction://hlinksldjump"/>
                        </a:rPr>
                        <a:t>Bereich 1</a:t>
                      </a:r>
                      <a:endParaRPr lang="de-DE" sz="600" b="0" u="non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5" action="ppaction://hlinksldjump"/>
                        </a:rPr>
                        <a:t>Bereich 2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</a:rPr>
                        <a:t> </a:t>
                      </a: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6" action="ppaction://hlinksldjump"/>
                        </a:rPr>
                        <a:t>Bereich 3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</a:rPr>
                        <a:t> </a:t>
                      </a: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7" action="ppaction://hlinksldjump"/>
                        </a:rPr>
                        <a:t>Bereich 4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8" action="ppaction://hlinksldjump"/>
                        </a:rPr>
                        <a:t>Bereich 5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9" action="ppaction://hlinksldjump"/>
                        </a:rPr>
                        <a:t>Bereich 6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</a:rPr>
                        <a:t> </a:t>
                      </a: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10" action="ppaction://hlinksldjump"/>
                        </a:rPr>
                        <a:t>Bereich 7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  <a:sym typeface="Symbo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11" action="ppaction://hlinksldjump"/>
                        </a:rPr>
                        <a:t>Bereich 8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12" action="ppaction://hlinksldjump"/>
                        </a:rPr>
                        <a:t>Bereich 9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Tabelle 10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35478424"/>
              </p:ext>
            </p:extLst>
          </p:nvPr>
        </p:nvGraphicFramePr>
        <p:xfrm>
          <a:off x="0" y="1019108"/>
          <a:ext cx="97483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4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76973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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36040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grüßung und Verabschie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798523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4" name="Text Box 3"/>
          <p:cNvSpPr txBox="1">
            <a:spLocks noChangeArrowheads="1"/>
          </p:cNvSpPr>
          <p:nvPr userDrawn="1"/>
        </p:nvSpPr>
        <p:spPr bwMode="auto">
          <a:xfrm>
            <a:off x="954088" y="204788"/>
            <a:ext cx="2160000" cy="28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r>
              <a:rPr lang="de-DE" sz="1600" b="0" dirty="0">
                <a:solidFill>
                  <a:srgbClr val="5F5F5F"/>
                </a:solidFill>
                <a:latin typeface="Century Gothic" panose="020B0502020202020204" pitchFamily="34" charset="0"/>
              </a:rPr>
              <a:t>Management-Report</a:t>
            </a:r>
          </a:p>
        </p:txBody>
      </p:sp>
      <p:sp>
        <p:nvSpPr>
          <p:cNvPr id="5" name="Rectangle 28"/>
          <p:cNvSpPr/>
          <p:nvPr userDrawn="1"/>
        </p:nvSpPr>
        <p:spPr>
          <a:xfrm>
            <a:off x="0" y="625475"/>
            <a:ext cx="6248400" cy="28575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85000">
                <a:schemeClr val="tx2">
                  <a:lumMod val="50000"/>
                </a:schemeClr>
              </a:gs>
              <a:gs pos="54000">
                <a:schemeClr val="tx2">
                  <a:lumMod val="7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500" b="1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052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Zur Ausrichtung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le 2"/>
          <p:cNvGraphicFramePr>
            <a:graphicFrameLocks noGrp="1"/>
          </p:cNvGraphicFramePr>
          <p:nvPr/>
        </p:nvGraphicFramePr>
        <p:xfrm>
          <a:off x="20638" y="1062038"/>
          <a:ext cx="6222988" cy="35353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4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23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24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25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26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27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28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29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30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31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32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33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34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35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36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37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38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39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40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41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42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43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44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45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46"/>
                    </a:ext>
                  </a:extLst>
                </a:gridCol>
              </a:tblGrid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9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14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16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18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19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20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24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26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27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28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29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30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32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33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34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35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36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37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38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39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40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41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42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43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44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46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47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9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14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16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18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19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20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24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26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27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28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29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30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32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33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34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35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36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37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38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7"/>
                  </a:ext>
                </a:extLst>
              </a:tr>
            </a:tbl>
          </a:graphicData>
        </a:graphic>
      </p:graphicFrame>
      <p:sp>
        <p:nvSpPr>
          <p:cNvPr id="4" name="Rechteck 3"/>
          <p:cNvSpPr/>
          <p:nvPr userDrawn="1"/>
        </p:nvSpPr>
        <p:spPr>
          <a:xfrm>
            <a:off x="1444625" y="1252538"/>
            <a:ext cx="4548188" cy="2070100"/>
          </a:xfrm>
          <a:prstGeom prst="rect">
            <a:avLst/>
          </a:prstGeom>
          <a:noFill/>
          <a:ln w="63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Rechteck 4"/>
          <p:cNvSpPr/>
          <p:nvPr userDrawn="1"/>
        </p:nvSpPr>
        <p:spPr>
          <a:xfrm>
            <a:off x="1449388" y="3482975"/>
            <a:ext cx="4548187" cy="828675"/>
          </a:xfrm>
          <a:prstGeom prst="rect">
            <a:avLst/>
          </a:prstGeom>
          <a:noFill/>
          <a:ln w="63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9080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1" kern="1200" dirty="0">
                <a:solidFill>
                  <a:srgbClr val="404040"/>
                </a:solidFill>
                <a:latin typeface="Century Gothic" panose="020B0502020202020204" pitchFamily="34" charset="0"/>
                <a:ea typeface="+mn-ea"/>
                <a:cs typeface="Arial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771413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slide" Target="../slides/slide13.xml"/><Relationship Id="rId18" Type="http://schemas.openxmlformats.org/officeDocument/2006/relationships/slide" Target="../slides/slide6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3.xml"/><Relationship Id="rId17" Type="http://schemas.openxmlformats.org/officeDocument/2006/relationships/slide" Target="../slides/slide53.xml"/><Relationship Id="rId2" Type="http://schemas.openxmlformats.org/officeDocument/2006/relationships/slideLayout" Target="../slideLayouts/slideLayout2.xml"/><Relationship Id="rId16" Type="http://schemas.openxmlformats.org/officeDocument/2006/relationships/slide" Target="../slides/slide43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" Target="../slides/slide2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33.xml"/><Relationship Id="rId10" Type="http://schemas.openxmlformats.org/officeDocument/2006/relationships/tags" Target="../tags/tag3.xml"/><Relationship Id="rId4" Type="http://schemas.openxmlformats.org/officeDocument/2006/relationships/slideLayout" Target="../slideLayouts/slideLayout4.xml"/><Relationship Id="rId9" Type="http://schemas.openxmlformats.org/officeDocument/2006/relationships/tags" Target="../tags/tag2.xml"/><Relationship Id="rId14" Type="http://schemas.openxmlformats.org/officeDocument/2006/relationships/slide" Target="../slides/slide23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4" Type="http://schemas.openxmlformats.org/officeDocument/2006/relationships/tags" Target="../tags/tag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hteck 24"/>
          <p:cNvSpPr/>
          <p:nvPr/>
        </p:nvSpPr>
        <p:spPr>
          <a:xfrm>
            <a:off x="0" y="631825"/>
            <a:ext cx="6243638" cy="395288"/>
          </a:xfrm>
          <a:prstGeom prst="rect">
            <a:avLst/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2" name="Text Box 7"/>
          <p:cNvSpPr txBox="1">
            <a:spLocks noChangeArrowheads="1"/>
          </p:cNvSpPr>
          <p:nvPr/>
        </p:nvSpPr>
        <p:spPr bwMode="auto">
          <a:xfrm>
            <a:off x="5546725" y="4579938"/>
            <a:ext cx="696913" cy="1000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r" defTabSz="623888">
              <a:defRPr/>
            </a:pPr>
            <a:fld id="{437E9177-B7C9-416E-9371-DF2C661D077F}" type="datetime4">
              <a:rPr lang="de-DE" sz="500" smtClean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pPr algn="r" defTabSz="623888">
                <a:defRPr/>
              </a:pPr>
              <a:t>12. Februar 2019</a:t>
            </a:fld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 </a:t>
            </a:r>
          </a:p>
        </p:txBody>
      </p:sp>
      <p:sp>
        <p:nvSpPr>
          <p:cNvPr id="15" name="Auf der gleichen Seite des Rechtecks liegende Ecken abrunden 14">
            <a:hlinkClick r:id="rId11" action="ppaction://hlinksldjump"/>
          </p:cNvPr>
          <p:cNvSpPr/>
          <p:nvPr/>
        </p:nvSpPr>
        <p:spPr>
          <a:xfrm>
            <a:off x="0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600" baseline="0" dirty="0">
                <a:solidFill>
                  <a:schemeClr val="bg1"/>
                </a:solidFill>
                <a:latin typeface="Century Gothic" panose="020B0502020202020204" pitchFamily="34" charset="0"/>
                <a:cs typeface="Arial" pitchFamily="34" charset="0"/>
              </a:rPr>
              <a:t>Kommentar</a:t>
            </a:r>
          </a:p>
        </p:txBody>
      </p:sp>
      <p:sp>
        <p:nvSpPr>
          <p:cNvPr id="17" name="Auf der gleichen Seite des Rechtecks liegende Ecken abrunden 16">
            <a:hlinkClick r:id="rId12" action="ppaction://hlinksldjump"/>
          </p:cNvPr>
          <p:cNvSpPr/>
          <p:nvPr/>
        </p:nvSpPr>
        <p:spPr>
          <a:xfrm>
            <a:off x="795338" y="63182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gradFill>
            <a:gsLst>
              <a:gs pos="7000">
                <a:schemeClr val="tx2"/>
              </a:gs>
              <a:gs pos="100000">
                <a:schemeClr val="tx2">
                  <a:lumMod val="40000"/>
                  <a:lumOff val="60000"/>
                </a:schemeClr>
              </a:gs>
            </a:gsLst>
            <a:lin ang="16560000" scaled="0"/>
          </a:gra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Kurzbericht</a:t>
            </a:r>
          </a:p>
        </p:txBody>
      </p:sp>
      <p:sp>
        <p:nvSpPr>
          <p:cNvPr id="18" name="Auf der gleichen Seite des Rechtecks liegende Ecken abrunden 17">
            <a:hlinkClick r:id="rId13" action="ppaction://hlinksldjump"/>
          </p:cNvPr>
          <p:cNvSpPr/>
          <p:nvPr/>
        </p:nvSpPr>
        <p:spPr>
          <a:xfrm>
            <a:off x="1587500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gradFill>
            <a:gsLst>
              <a:gs pos="7000">
                <a:schemeClr val="tx2"/>
              </a:gs>
              <a:gs pos="100000">
                <a:schemeClr val="tx2">
                  <a:lumMod val="40000"/>
                  <a:lumOff val="60000"/>
                </a:schemeClr>
              </a:gs>
            </a:gsLst>
            <a:lin ang="16560000" scaled="0"/>
          </a:gra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Plan/Ist-Vergleich</a:t>
            </a:r>
          </a:p>
        </p:txBody>
      </p:sp>
      <p:sp>
        <p:nvSpPr>
          <p:cNvPr id="23" name="Auf der gleichen Seite des Rechtecks liegende Ecken abrunden 22">
            <a:hlinkClick r:id="rId14" action="ppaction://hlinksldjump"/>
          </p:cNvPr>
          <p:cNvSpPr/>
          <p:nvPr/>
        </p:nvSpPr>
        <p:spPr>
          <a:xfrm>
            <a:off x="2379663" y="63182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gradFill>
            <a:gsLst>
              <a:gs pos="7000">
                <a:schemeClr val="tx2"/>
              </a:gs>
              <a:gs pos="100000">
                <a:schemeClr val="tx2">
                  <a:lumMod val="40000"/>
                  <a:lumOff val="60000"/>
                </a:schemeClr>
              </a:gs>
            </a:gsLst>
            <a:lin ang="16560000" scaled="0"/>
          </a:gra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Umsatzentwicklung</a:t>
            </a:r>
          </a:p>
        </p:txBody>
      </p:sp>
      <p:sp>
        <p:nvSpPr>
          <p:cNvPr id="19" name="Auf der gleichen Seite des Rechtecks liegende Ecken abrunden 18">
            <a:hlinkClick r:id="rId15" action="ppaction://hlinksldjump"/>
          </p:cNvPr>
          <p:cNvSpPr/>
          <p:nvPr/>
        </p:nvSpPr>
        <p:spPr>
          <a:xfrm>
            <a:off x="3170238" y="63182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gradFill>
            <a:gsLst>
              <a:gs pos="7000">
                <a:schemeClr val="tx2"/>
              </a:gs>
              <a:gs pos="100000">
                <a:schemeClr val="tx2">
                  <a:lumMod val="40000"/>
                  <a:lumOff val="60000"/>
                </a:schemeClr>
              </a:gs>
            </a:gsLst>
            <a:lin ang="16560000" scaled="0"/>
          </a:gra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Kostenentwicklung</a:t>
            </a:r>
          </a:p>
        </p:txBody>
      </p:sp>
      <p:sp>
        <p:nvSpPr>
          <p:cNvPr id="20" name="Auf der gleichen Seite des Rechtecks liegende Ecken abrunden 19">
            <a:hlinkClick r:id="rId16" action="ppaction://hlinksldjump"/>
          </p:cNvPr>
          <p:cNvSpPr/>
          <p:nvPr/>
        </p:nvSpPr>
        <p:spPr>
          <a:xfrm>
            <a:off x="3962400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gradFill>
            <a:gsLst>
              <a:gs pos="7000">
                <a:schemeClr val="tx2"/>
              </a:gs>
              <a:gs pos="100000">
                <a:schemeClr val="tx2">
                  <a:lumMod val="40000"/>
                  <a:lumOff val="60000"/>
                </a:schemeClr>
              </a:gs>
            </a:gsLst>
            <a:lin ang="16560000" scaled="0"/>
          </a:gra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Planfortschreibung</a:t>
            </a:r>
          </a:p>
        </p:txBody>
      </p:sp>
      <p:sp>
        <p:nvSpPr>
          <p:cNvPr id="21" name="Auf der gleichen Seite des Rechtecks liegende Ecken abrunden 20">
            <a:hlinkClick r:id="rId17" action="ppaction://hlinksldjump"/>
          </p:cNvPr>
          <p:cNvSpPr/>
          <p:nvPr/>
        </p:nvSpPr>
        <p:spPr>
          <a:xfrm>
            <a:off x="4754563" y="63182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gradFill>
            <a:gsLst>
              <a:gs pos="7000">
                <a:schemeClr val="tx2"/>
              </a:gs>
              <a:gs pos="100000">
                <a:schemeClr val="tx2">
                  <a:lumMod val="40000"/>
                  <a:lumOff val="60000"/>
                </a:schemeClr>
              </a:gs>
            </a:gsLst>
            <a:lin ang="16560000" scaled="0"/>
          </a:gra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KPI  /  Liquidität</a:t>
            </a:r>
          </a:p>
        </p:txBody>
      </p:sp>
      <p:sp>
        <p:nvSpPr>
          <p:cNvPr id="22" name="Auf der gleichen Seite des Rechtecks liegende Ecken abrunden 21">
            <a:hlinkClick r:id="rId18" action="ppaction://hlinksldjump"/>
          </p:cNvPr>
          <p:cNvSpPr/>
          <p:nvPr/>
        </p:nvSpPr>
        <p:spPr>
          <a:xfrm>
            <a:off x="5546725" y="631825"/>
            <a:ext cx="698500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Ende</a:t>
            </a:r>
          </a:p>
        </p:txBody>
      </p:sp>
      <p:sp>
        <p:nvSpPr>
          <p:cNvPr id="24" name="Text Box 3"/>
          <p:cNvSpPr txBox="1">
            <a:spLocks noChangeArrowheads="1"/>
          </p:cNvSpPr>
          <p:nvPr userDrawn="1">
            <p:custDataLst>
              <p:tags r:id="rId9"/>
            </p:custDataLst>
          </p:nvPr>
        </p:nvSpPr>
        <p:spPr bwMode="auto">
          <a:xfrm>
            <a:off x="0" y="4575550"/>
            <a:ext cx="1321619" cy="10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r>
              <a:rPr lang="de-DE" sz="50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rPr>
              <a:t>© ADDISON Management-Report   3.2019</a:t>
            </a:r>
          </a:p>
        </p:txBody>
      </p:sp>
      <p:sp>
        <p:nvSpPr>
          <p:cNvPr id="26" name="Text Box 3"/>
          <p:cNvSpPr txBox="1">
            <a:spLocks noChangeArrowheads="1"/>
          </p:cNvSpPr>
          <p:nvPr userDrawn="1">
            <p:custDataLst>
              <p:tags r:id="rId10"/>
            </p:custDataLst>
          </p:nvPr>
        </p:nvSpPr>
        <p:spPr bwMode="auto">
          <a:xfrm>
            <a:off x="1004105" y="179735"/>
            <a:ext cx="1375558" cy="1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r>
              <a:rPr lang="de-DE" sz="700" kern="0" cap="all" dirty="0">
                <a:solidFill>
                  <a:srgbClr val="5F5F5F"/>
                </a:solidFill>
                <a:latin typeface="Century Gothic" panose="020B0502020202020204" pitchFamily="34" charset="0"/>
                <a:cs typeface="+mn-cs"/>
              </a:rPr>
              <a:t>Management-Report   3.2019</a:t>
            </a:r>
          </a:p>
        </p:txBody>
      </p:sp>
      <p:graphicFrame>
        <p:nvGraphicFramePr>
          <p:cNvPr id="16" name="Tabelle 1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904650390"/>
              </p:ext>
            </p:extLst>
          </p:nvPr>
        </p:nvGraphicFramePr>
        <p:xfrm>
          <a:off x="241300" y="179388"/>
          <a:ext cx="647700" cy="323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3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3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3850">
                <a:tc>
                  <a:txBody>
                    <a:bodyPr/>
                    <a:lstStyle/>
                    <a:p>
                      <a:endParaRPr lang="de-DE" sz="800" dirty="0"/>
                    </a:p>
                  </a:txBody>
                  <a:tcPr marL="91398" marR="91398" marT="45699" marB="45699">
                    <a:lnL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800" dirty="0"/>
                    </a:p>
                  </a:txBody>
                  <a:tcPr marL="91398" marR="91398" marT="45699" marB="45699">
                    <a:lnR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</a:schemeClr>
                        </a:gs>
                        <a:gs pos="100000">
                          <a:schemeClr val="tx2">
                            <a:lumMod val="50000"/>
                          </a:schemeClr>
                        </a:gs>
                        <a:gs pos="54000">
                          <a:schemeClr val="tx2"/>
                        </a:gs>
                      </a:gsLst>
                      <a:lin ang="81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7" name="Auf der gleichen Seite des Rechtecks liegende Ecken abrunden 26">
            <a:hlinkClick r:id="rId12" action="ppaction://hlinksldjump"/>
          </p:cNvPr>
          <p:cNvSpPr/>
          <p:nvPr userDrawn="1"/>
        </p:nvSpPr>
        <p:spPr>
          <a:xfrm>
            <a:off x="796080" y="63182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Kurzbericht</a:t>
            </a:r>
          </a:p>
        </p:txBody>
      </p:sp>
      <p:sp>
        <p:nvSpPr>
          <p:cNvPr id="28" name="Auf der gleichen Seite des Rechtecks liegende Ecken abrunden 27">
            <a:hlinkClick r:id="rId13" action="ppaction://hlinksldjump"/>
          </p:cNvPr>
          <p:cNvSpPr/>
          <p:nvPr userDrawn="1"/>
        </p:nvSpPr>
        <p:spPr>
          <a:xfrm>
            <a:off x="1588242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Plan/Ist-Vergleich</a:t>
            </a:r>
          </a:p>
        </p:txBody>
      </p:sp>
      <p:sp>
        <p:nvSpPr>
          <p:cNvPr id="29" name="Auf der gleichen Seite des Rechtecks liegende Ecken abrunden 28">
            <a:hlinkClick r:id="rId14" action="ppaction://hlinksldjump"/>
          </p:cNvPr>
          <p:cNvSpPr/>
          <p:nvPr userDrawn="1"/>
        </p:nvSpPr>
        <p:spPr>
          <a:xfrm>
            <a:off x="2380405" y="63182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Umsatzentwicklung</a:t>
            </a:r>
          </a:p>
        </p:txBody>
      </p:sp>
      <p:sp>
        <p:nvSpPr>
          <p:cNvPr id="30" name="Auf der gleichen Seite des Rechtecks liegende Ecken abrunden 29">
            <a:hlinkClick r:id="rId15" action="ppaction://hlinksldjump"/>
          </p:cNvPr>
          <p:cNvSpPr/>
          <p:nvPr userDrawn="1"/>
        </p:nvSpPr>
        <p:spPr>
          <a:xfrm>
            <a:off x="3170980" y="63182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Kostenentwicklung</a:t>
            </a:r>
          </a:p>
        </p:txBody>
      </p:sp>
      <p:sp>
        <p:nvSpPr>
          <p:cNvPr id="31" name="Auf der gleichen Seite des Rechtecks liegende Ecken abrunden 30">
            <a:hlinkClick r:id="rId16" action="ppaction://hlinksldjump"/>
          </p:cNvPr>
          <p:cNvSpPr/>
          <p:nvPr userDrawn="1"/>
        </p:nvSpPr>
        <p:spPr>
          <a:xfrm>
            <a:off x="3963142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Planfortschreibung</a:t>
            </a:r>
          </a:p>
        </p:txBody>
      </p:sp>
      <p:sp>
        <p:nvSpPr>
          <p:cNvPr id="33" name="Auf der gleichen Seite des Rechtecks liegende Ecken abrunden 32">
            <a:hlinkClick r:id="rId17" action="ppaction://hlinksldjump"/>
          </p:cNvPr>
          <p:cNvSpPr/>
          <p:nvPr userDrawn="1"/>
        </p:nvSpPr>
        <p:spPr>
          <a:xfrm>
            <a:off x="4755305" y="63182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KPI  /  Liquidität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603" r:id="rId1"/>
    <p:sldLayoutId id="2147487604" r:id="rId2"/>
    <p:sldLayoutId id="2147487605" r:id="rId3"/>
    <p:sldLayoutId id="2147487606" r:id="rId4"/>
    <p:sldLayoutId id="2147487607" r:id="rId5"/>
    <p:sldLayoutId id="2147487608" r:id="rId6"/>
    <p:sldLayoutId id="2147487609" r:id="rId7"/>
  </p:sldLayoutIdLst>
  <p:txStyles>
    <p:titleStyle>
      <a:lvl1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2pPr>
      <a:lvl3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3pPr>
      <a:lvl4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4pPr>
      <a:lvl5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5pPr>
      <a:lvl6pPr marL="4572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6pPr>
      <a:lvl7pPr marL="9144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7pPr>
      <a:lvl8pPr marL="13716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8pPr>
      <a:lvl9pPr marL="18288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9pPr>
    </p:titleStyle>
    <p:bodyStyle>
      <a:lvl1pPr marL="233363" indent="-233363" algn="l" defTabSz="623888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506413" indent="-193675" algn="l" defTabSz="623888" rtl="0" eaLnBrk="0" fontAlgn="base" hangingPunct="0">
        <a:spcBef>
          <a:spcPct val="2000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</a:defRPr>
      </a:lvl2pPr>
      <a:lvl3pPr marL="779463" indent="-155575" algn="l" defTabSz="623888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092200" indent="-155575" algn="l" defTabSz="623888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1404938" indent="-157163" algn="l" defTabSz="623888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5pPr>
      <a:lvl6pPr marL="18621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6pPr>
      <a:lvl7pPr marL="23193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7pPr>
      <a:lvl8pPr marL="27765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8pPr>
      <a:lvl9pPr marL="32337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hteck 30"/>
          <p:cNvSpPr/>
          <p:nvPr/>
        </p:nvSpPr>
        <p:spPr>
          <a:xfrm>
            <a:off x="0" y="4572000"/>
            <a:ext cx="6243638" cy="1079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76000">
                <a:schemeClr val="bg2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b="1" dirty="0">
              <a:solidFill>
                <a:srgbClr val="333333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 userDrawn="1"/>
        </p:nvSpPr>
        <p:spPr bwMode="auto">
          <a:xfrm>
            <a:off x="5546725" y="4579938"/>
            <a:ext cx="696913" cy="1000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r" defTabSz="623888">
              <a:defRPr/>
            </a:pPr>
            <a:fld id="{437E9177-B7C9-416E-9371-DF2C661D077F}" type="datetime4">
              <a:rPr lang="de-DE" sz="500" smtClean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pPr algn="r" defTabSz="623888">
                <a:defRPr/>
              </a:pPr>
              <a:t>12. Februar 2019</a:t>
            </a:fld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 </a:t>
            </a:r>
          </a:p>
        </p:txBody>
      </p:sp>
      <p:sp>
        <p:nvSpPr>
          <p:cNvPr id="8" name="Text Box 3"/>
          <p:cNvSpPr txBox="1">
            <a:spLocks noChangeArrowheads="1"/>
          </p:cNvSpPr>
          <p:nvPr userDrawn="1">
            <p:custDataLst>
              <p:tags r:id="rId4"/>
            </p:custDataLst>
          </p:nvPr>
        </p:nvSpPr>
        <p:spPr bwMode="auto">
          <a:xfrm>
            <a:off x="0" y="4575550"/>
            <a:ext cx="1321620" cy="10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r>
              <a:rPr lang="de-DE" sz="50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rPr>
              <a:t>© ADDISON Management-Report   3.2019</a:t>
            </a:r>
          </a:p>
        </p:txBody>
      </p:sp>
      <p:graphicFrame>
        <p:nvGraphicFramePr>
          <p:cNvPr id="9" name="Tabelle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990429658"/>
              </p:ext>
            </p:extLst>
          </p:nvPr>
        </p:nvGraphicFramePr>
        <p:xfrm>
          <a:off x="241300" y="179388"/>
          <a:ext cx="647700" cy="323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3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3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3850">
                <a:tc>
                  <a:txBody>
                    <a:bodyPr/>
                    <a:lstStyle/>
                    <a:p>
                      <a:endParaRPr lang="de-DE" sz="800" dirty="0"/>
                    </a:p>
                  </a:txBody>
                  <a:tcPr marL="91398" marR="91398" marT="45699" marB="45699">
                    <a:lnL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800" dirty="0"/>
                    </a:p>
                  </a:txBody>
                  <a:tcPr marL="91398" marR="91398" marT="45699" marB="45699">
                    <a:lnR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</a:schemeClr>
                        </a:gs>
                        <a:gs pos="100000">
                          <a:schemeClr val="tx2">
                            <a:lumMod val="50000"/>
                          </a:schemeClr>
                        </a:gs>
                        <a:gs pos="54000">
                          <a:schemeClr val="tx2"/>
                        </a:gs>
                      </a:gsLst>
                      <a:lin ang="81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7610" r:id="rId1"/>
    <p:sldLayoutId id="2147487611" r:id="rId2"/>
  </p:sldLayoutIdLst>
  <p:txStyles>
    <p:titleStyle>
      <a:lvl1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2pPr>
      <a:lvl3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3pPr>
      <a:lvl4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4pPr>
      <a:lvl5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5pPr>
      <a:lvl6pPr marL="4572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6pPr>
      <a:lvl7pPr marL="9144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7pPr>
      <a:lvl8pPr marL="13716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8pPr>
      <a:lvl9pPr marL="18288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9pPr>
    </p:titleStyle>
    <p:bodyStyle>
      <a:lvl1pPr marL="233363" indent="-233363" algn="l" defTabSz="623888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506413" indent="-193675" algn="l" defTabSz="623888" rtl="0" eaLnBrk="0" fontAlgn="base" hangingPunct="0">
        <a:spcBef>
          <a:spcPct val="2000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</a:defRPr>
      </a:lvl2pPr>
      <a:lvl3pPr marL="779463" indent="-155575" algn="l" defTabSz="623888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092200" indent="-155575" algn="l" defTabSz="623888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1404938" indent="-157163" algn="l" defTabSz="623888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5pPr>
      <a:lvl6pPr marL="18621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6pPr>
      <a:lvl7pPr marL="23193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7pPr>
      <a:lvl8pPr marL="27765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8pPr>
      <a:lvl9pPr marL="32337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13" Type="http://schemas.openxmlformats.org/officeDocument/2006/relationships/slideLayout" Target="../slideLayouts/slideLayout8.xml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12" Type="http://schemas.openxmlformats.org/officeDocument/2006/relationships/tags" Target="../tags/tag23.xml"/><Relationship Id="rId2" Type="http://schemas.openxmlformats.org/officeDocument/2006/relationships/tags" Target="../tags/tag13.xml"/><Relationship Id="rId16" Type="http://schemas.openxmlformats.org/officeDocument/2006/relationships/image" Target="../media/image1.png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11" Type="http://schemas.openxmlformats.org/officeDocument/2006/relationships/tags" Target="../tags/tag22.xml"/><Relationship Id="rId5" Type="http://schemas.openxmlformats.org/officeDocument/2006/relationships/tags" Target="../tags/tag16.xml"/><Relationship Id="rId15" Type="http://schemas.openxmlformats.org/officeDocument/2006/relationships/slide" Target="slide2.xml"/><Relationship Id="rId10" Type="http://schemas.openxmlformats.org/officeDocument/2006/relationships/tags" Target="../tags/tag21.xml"/><Relationship Id="rId4" Type="http://schemas.openxmlformats.org/officeDocument/2006/relationships/tags" Target="../tags/tag15.xml"/><Relationship Id="rId9" Type="http://schemas.openxmlformats.org/officeDocument/2006/relationships/tags" Target="../tags/tag20.xml"/><Relationship Id="rId1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slide" Target="slide2.xml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slide" Target="slide2.xml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" Target="slide2.xml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64.xml"/><Relationship Id="rId7" Type="http://schemas.openxmlformats.org/officeDocument/2006/relationships/slide" Target="slide2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6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7" Type="http://schemas.openxmlformats.org/officeDocument/2006/relationships/slide" Target="slide2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6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7" Type="http://schemas.openxmlformats.org/officeDocument/2006/relationships/slide" Target="slide2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7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7" Type="http://schemas.openxmlformats.org/officeDocument/2006/relationships/slide" Target="slide2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7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slide" Target="slide2.xml"/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slide" Target="slide2.xml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slide" Target="slide2.xml"/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7" Type="http://schemas.openxmlformats.org/officeDocument/2006/relationships/slide" Target="slide2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6" Type="http://schemas.openxmlformats.org/officeDocument/2006/relationships/slide" Target="slide2.xml"/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slide" Target="slide2.xml"/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6" Type="http://schemas.openxmlformats.org/officeDocument/2006/relationships/slide" Target="slide2.xml"/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98.xml"/><Relationship Id="rId7" Type="http://schemas.openxmlformats.org/officeDocument/2006/relationships/slide" Target="slide2.xml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9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6" Type="http://schemas.openxmlformats.org/officeDocument/2006/relationships/slide" Target="slide2.xml"/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6" Type="http://schemas.openxmlformats.org/officeDocument/2006/relationships/slide" Target="slide2.xml"/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108.xml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6" Type="http://schemas.openxmlformats.org/officeDocument/2006/relationships/slide" Target="slide2.xml"/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6" Type="http://schemas.openxmlformats.org/officeDocument/2006/relationships/slide" Target="slide2.xml"/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6" Type="http://schemas.openxmlformats.org/officeDocument/2006/relationships/slide" Target="slide2.xml"/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6" Type="http://schemas.openxmlformats.org/officeDocument/2006/relationships/slide" Target="slide2.xml"/><Relationship Id="rId5" Type="http://schemas.openxmlformats.org/officeDocument/2006/relationships/notesSlide" Target="../notesSlides/notesSlide29.xml"/><Relationship Id="rId4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7" Type="http://schemas.openxmlformats.org/officeDocument/2006/relationships/slide" Target="slide2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6" Type="http://schemas.openxmlformats.org/officeDocument/2006/relationships/slide" Target="slide2.xml"/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123.xml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6" Type="http://schemas.openxmlformats.org/officeDocument/2006/relationships/slide" Target="slide2.xml"/><Relationship Id="rId5" Type="http://schemas.openxmlformats.org/officeDocument/2006/relationships/notesSlide" Target="../notesSlides/notesSlide31.xml"/><Relationship Id="rId4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6" Type="http://schemas.openxmlformats.org/officeDocument/2006/relationships/slide" Target="slide2.xml"/><Relationship Id="rId5" Type="http://schemas.openxmlformats.org/officeDocument/2006/relationships/notesSlide" Target="../notesSlides/notesSlide32.xml"/><Relationship Id="rId4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129.xml"/><Relationship Id="rId7" Type="http://schemas.openxmlformats.org/officeDocument/2006/relationships/slide" Target="slide2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6" Type="http://schemas.openxmlformats.org/officeDocument/2006/relationships/notesSlide" Target="../notesSlides/notesSlide33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13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133.xml"/><Relationship Id="rId7" Type="http://schemas.openxmlformats.org/officeDocument/2006/relationships/slide" Target="slide2.xml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6" Type="http://schemas.openxmlformats.org/officeDocument/2006/relationships/notesSlide" Target="../notesSlides/notesSlide34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13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tags" Target="../tags/tag137.xml"/><Relationship Id="rId7" Type="http://schemas.openxmlformats.org/officeDocument/2006/relationships/slide" Target="slide2.xml"/><Relationship Id="rId2" Type="http://schemas.openxmlformats.org/officeDocument/2006/relationships/tags" Target="../tags/tag136.xml"/><Relationship Id="rId1" Type="http://schemas.openxmlformats.org/officeDocument/2006/relationships/tags" Target="../tags/tag135.xml"/><Relationship Id="rId6" Type="http://schemas.openxmlformats.org/officeDocument/2006/relationships/notesSlide" Target="../notesSlides/notesSlide35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13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141.xml"/><Relationship Id="rId7" Type="http://schemas.openxmlformats.org/officeDocument/2006/relationships/slide" Target="slide2.xml"/><Relationship Id="rId2" Type="http://schemas.openxmlformats.org/officeDocument/2006/relationships/tags" Target="../tags/tag140.xml"/><Relationship Id="rId1" Type="http://schemas.openxmlformats.org/officeDocument/2006/relationships/tags" Target="../tags/tag139.xml"/><Relationship Id="rId6" Type="http://schemas.openxmlformats.org/officeDocument/2006/relationships/notesSlide" Target="../notesSlides/notesSlide36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14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145.xml"/><Relationship Id="rId7" Type="http://schemas.openxmlformats.org/officeDocument/2006/relationships/slide" Target="slide2.xml"/><Relationship Id="rId2" Type="http://schemas.openxmlformats.org/officeDocument/2006/relationships/tags" Target="../tags/tag144.xml"/><Relationship Id="rId1" Type="http://schemas.openxmlformats.org/officeDocument/2006/relationships/tags" Target="../tags/tag143.xml"/><Relationship Id="rId6" Type="http://schemas.openxmlformats.org/officeDocument/2006/relationships/notesSlide" Target="../notesSlides/notesSlide37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14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tags" Target="../tags/tag149.xml"/><Relationship Id="rId7" Type="http://schemas.openxmlformats.org/officeDocument/2006/relationships/slide" Target="slide2.xml"/><Relationship Id="rId2" Type="http://schemas.openxmlformats.org/officeDocument/2006/relationships/tags" Target="../tags/tag148.xml"/><Relationship Id="rId1" Type="http://schemas.openxmlformats.org/officeDocument/2006/relationships/tags" Target="../tags/tag147.xml"/><Relationship Id="rId6" Type="http://schemas.openxmlformats.org/officeDocument/2006/relationships/notesSlide" Target="../notesSlides/notesSlide38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15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" Type="http://schemas.openxmlformats.org/officeDocument/2006/relationships/tags" Target="../tags/tag151.xml"/><Relationship Id="rId6" Type="http://schemas.openxmlformats.org/officeDocument/2006/relationships/slide" Target="slide2.xml"/><Relationship Id="rId5" Type="http://schemas.openxmlformats.org/officeDocument/2006/relationships/notesSlide" Target="../notesSlides/notesSlide39.xml"/><Relationship Id="rId4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7" Type="http://schemas.openxmlformats.org/officeDocument/2006/relationships/slide" Target="slide2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tags" Target="../tags/tag156.xml"/><Relationship Id="rId2" Type="http://schemas.openxmlformats.org/officeDocument/2006/relationships/tags" Target="../tags/tag155.xml"/><Relationship Id="rId1" Type="http://schemas.openxmlformats.org/officeDocument/2006/relationships/tags" Target="../tags/tag154.xml"/><Relationship Id="rId6" Type="http://schemas.openxmlformats.org/officeDocument/2006/relationships/slide" Target="slide2.xml"/><Relationship Id="rId5" Type="http://schemas.openxmlformats.org/officeDocument/2006/relationships/notesSlide" Target="../notesSlides/notesSlide40.xml"/><Relationship Id="rId4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tags" Target="../tags/tag159.xml"/><Relationship Id="rId2" Type="http://schemas.openxmlformats.org/officeDocument/2006/relationships/tags" Target="../tags/tag158.xml"/><Relationship Id="rId1" Type="http://schemas.openxmlformats.org/officeDocument/2006/relationships/tags" Target="../tags/tag157.xml"/><Relationship Id="rId6" Type="http://schemas.openxmlformats.org/officeDocument/2006/relationships/slide" Target="slide2.xml"/><Relationship Id="rId5" Type="http://schemas.openxmlformats.org/officeDocument/2006/relationships/notesSlide" Target="../notesSlides/notesSlide41.xml"/><Relationship Id="rId4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tags" Target="../tags/tag162.xml"/><Relationship Id="rId2" Type="http://schemas.openxmlformats.org/officeDocument/2006/relationships/tags" Target="../tags/tag161.xml"/><Relationship Id="rId1" Type="http://schemas.openxmlformats.org/officeDocument/2006/relationships/tags" Target="../tags/tag160.xml"/><Relationship Id="rId6" Type="http://schemas.openxmlformats.org/officeDocument/2006/relationships/slide" Target="slide2.xml"/><Relationship Id="rId5" Type="http://schemas.openxmlformats.org/officeDocument/2006/relationships/notesSlide" Target="../notesSlides/notesSlide42.xml"/><Relationship Id="rId4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tags" Target="../tags/tag165.xml"/><Relationship Id="rId7" Type="http://schemas.openxmlformats.org/officeDocument/2006/relationships/slide" Target="slide2.xml"/><Relationship Id="rId2" Type="http://schemas.openxmlformats.org/officeDocument/2006/relationships/tags" Target="../tags/tag164.xml"/><Relationship Id="rId1" Type="http://schemas.openxmlformats.org/officeDocument/2006/relationships/tags" Target="../tags/tag163.xml"/><Relationship Id="rId6" Type="http://schemas.openxmlformats.org/officeDocument/2006/relationships/notesSlide" Target="../notesSlides/notesSlide43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16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tags" Target="../tags/tag169.xml"/><Relationship Id="rId7" Type="http://schemas.openxmlformats.org/officeDocument/2006/relationships/slide" Target="slide2.xml"/><Relationship Id="rId2" Type="http://schemas.openxmlformats.org/officeDocument/2006/relationships/tags" Target="../tags/tag168.xml"/><Relationship Id="rId1" Type="http://schemas.openxmlformats.org/officeDocument/2006/relationships/tags" Target="../tags/tag167.xml"/><Relationship Id="rId6" Type="http://schemas.openxmlformats.org/officeDocument/2006/relationships/notesSlide" Target="../notesSlides/notesSlide44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170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tags" Target="../tags/tag173.xml"/><Relationship Id="rId7" Type="http://schemas.openxmlformats.org/officeDocument/2006/relationships/slide" Target="slide2.xml"/><Relationship Id="rId2" Type="http://schemas.openxmlformats.org/officeDocument/2006/relationships/tags" Target="../tags/tag172.xml"/><Relationship Id="rId1" Type="http://schemas.openxmlformats.org/officeDocument/2006/relationships/tags" Target="../tags/tag171.xml"/><Relationship Id="rId6" Type="http://schemas.openxmlformats.org/officeDocument/2006/relationships/notesSlide" Target="../notesSlides/notesSlide45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17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tags" Target="../tags/tag177.xml"/><Relationship Id="rId7" Type="http://schemas.openxmlformats.org/officeDocument/2006/relationships/slide" Target="slide2.xml"/><Relationship Id="rId2" Type="http://schemas.openxmlformats.org/officeDocument/2006/relationships/tags" Target="../tags/tag176.xml"/><Relationship Id="rId1" Type="http://schemas.openxmlformats.org/officeDocument/2006/relationships/tags" Target="../tags/tag175.xml"/><Relationship Id="rId6" Type="http://schemas.openxmlformats.org/officeDocument/2006/relationships/notesSlide" Target="../notesSlides/notesSlide46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17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tags" Target="../tags/tag181.xml"/><Relationship Id="rId7" Type="http://schemas.openxmlformats.org/officeDocument/2006/relationships/slide" Target="slide2.xml"/><Relationship Id="rId2" Type="http://schemas.openxmlformats.org/officeDocument/2006/relationships/tags" Target="../tags/tag180.xml"/><Relationship Id="rId1" Type="http://schemas.openxmlformats.org/officeDocument/2006/relationships/tags" Target="../tags/tag179.xml"/><Relationship Id="rId6" Type="http://schemas.openxmlformats.org/officeDocument/2006/relationships/notesSlide" Target="../notesSlides/notesSlide47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18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tags" Target="../tags/tag185.xml"/><Relationship Id="rId7" Type="http://schemas.openxmlformats.org/officeDocument/2006/relationships/slide" Target="slide2.xml"/><Relationship Id="rId2" Type="http://schemas.openxmlformats.org/officeDocument/2006/relationships/tags" Target="../tags/tag184.xml"/><Relationship Id="rId1" Type="http://schemas.openxmlformats.org/officeDocument/2006/relationships/tags" Target="../tags/tag183.xml"/><Relationship Id="rId6" Type="http://schemas.openxmlformats.org/officeDocument/2006/relationships/notesSlide" Target="../notesSlides/notesSlide48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18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tags" Target="../tags/tag189.xml"/><Relationship Id="rId2" Type="http://schemas.openxmlformats.org/officeDocument/2006/relationships/tags" Target="../tags/tag188.xml"/><Relationship Id="rId1" Type="http://schemas.openxmlformats.org/officeDocument/2006/relationships/tags" Target="../tags/tag187.xml"/><Relationship Id="rId6" Type="http://schemas.openxmlformats.org/officeDocument/2006/relationships/slide" Target="slide2.xml"/><Relationship Id="rId5" Type="http://schemas.openxmlformats.org/officeDocument/2006/relationships/notesSlide" Target="../notesSlides/notesSlide49.xml"/><Relationship Id="rId4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7" Type="http://schemas.openxmlformats.org/officeDocument/2006/relationships/slide" Target="slide2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9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tags" Target="../tags/tag192.xml"/><Relationship Id="rId2" Type="http://schemas.openxmlformats.org/officeDocument/2006/relationships/tags" Target="../tags/tag191.xml"/><Relationship Id="rId1" Type="http://schemas.openxmlformats.org/officeDocument/2006/relationships/tags" Target="../tags/tag190.xml"/><Relationship Id="rId6" Type="http://schemas.openxmlformats.org/officeDocument/2006/relationships/slide" Target="slide2.xml"/><Relationship Id="rId5" Type="http://schemas.openxmlformats.org/officeDocument/2006/relationships/notesSlide" Target="../notesSlides/notesSlide50.xml"/><Relationship Id="rId4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tags" Target="../tags/tag195.xml"/><Relationship Id="rId2" Type="http://schemas.openxmlformats.org/officeDocument/2006/relationships/tags" Target="../tags/tag194.xml"/><Relationship Id="rId1" Type="http://schemas.openxmlformats.org/officeDocument/2006/relationships/tags" Target="../tags/tag193.xml"/><Relationship Id="rId6" Type="http://schemas.openxmlformats.org/officeDocument/2006/relationships/slide" Target="slide2.xml"/><Relationship Id="rId5" Type="http://schemas.openxmlformats.org/officeDocument/2006/relationships/notesSlide" Target="../notesSlides/notesSlide51.xml"/><Relationship Id="rId4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tags" Target="../tags/tag198.xml"/><Relationship Id="rId2" Type="http://schemas.openxmlformats.org/officeDocument/2006/relationships/tags" Target="../tags/tag197.xml"/><Relationship Id="rId1" Type="http://schemas.openxmlformats.org/officeDocument/2006/relationships/tags" Target="../tags/tag196.xml"/><Relationship Id="rId6" Type="http://schemas.openxmlformats.org/officeDocument/2006/relationships/slide" Target="slide2.xml"/><Relationship Id="rId5" Type="http://schemas.openxmlformats.org/officeDocument/2006/relationships/notesSlide" Target="../notesSlides/notesSlide52.xml"/><Relationship Id="rId4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tags" Target="../tags/tag201.xml"/><Relationship Id="rId7" Type="http://schemas.openxmlformats.org/officeDocument/2006/relationships/slide" Target="slide2.xml"/><Relationship Id="rId2" Type="http://schemas.openxmlformats.org/officeDocument/2006/relationships/tags" Target="../tags/tag200.xml"/><Relationship Id="rId1" Type="http://schemas.openxmlformats.org/officeDocument/2006/relationships/tags" Target="../tags/tag199.xml"/><Relationship Id="rId6" Type="http://schemas.openxmlformats.org/officeDocument/2006/relationships/notesSlide" Target="../notesSlides/notesSlide5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0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tags" Target="../tags/tag205.xml"/><Relationship Id="rId7" Type="http://schemas.openxmlformats.org/officeDocument/2006/relationships/chart" Target="../charts/chart2.xml"/><Relationship Id="rId2" Type="http://schemas.openxmlformats.org/officeDocument/2006/relationships/tags" Target="../tags/tag204.xml"/><Relationship Id="rId1" Type="http://schemas.openxmlformats.org/officeDocument/2006/relationships/tags" Target="../tags/tag203.xml"/><Relationship Id="rId6" Type="http://schemas.openxmlformats.org/officeDocument/2006/relationships/slide" Target="slide2.xml"/><Relationship Id="rId5" Type="http://schemas.openxmlformats.org/officeDocument/2006/relationships/notesSlide" Target="../notesSlides/notesSlide54.xml"/><Relationship Id="rId4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tags" Target="../tags/tag208.xml"/><Relationship Id="rId2" Type="http://schemas.openxmlformats.org/officeDocument/2006/relationships/tags" Target="../tags/tag207.xml"/><Relationship Id="rId1" Type="http://schemas.openxmlformats.org/officeDocument/2006/relationships/tags" Target="../tags/tag206.xml"/><Relationship Id="rId6" Type="http://schemas.openxmlformats.org/officeDocument/2006/relationships/slide" Target="slide2.xml"/><Relationship Id="rId5" Type="http://schemas.openxmlformats.org/officeDocument/2006/relationships/notesSlide" Target="../notesSlides/notesSlide55.xml"/><Relationship Id="rId4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tags" Target="../tags/tag211.xml"/><Relationship Id="rId2" Type="http://schemas.openxmlformats.org/officeDocument/2006/relationships/tags" Target="../tags/tag210.xml"/><Relationship Id="rId1" Type="http://schemas.openxmlformats.org/officeDocument/2006/relationships/tags" Target="../tags/tag209.xml"/><Relationship Id="rId6" Type="http://schemas.openxmlformats.org/officeDocument/2006/relationships/slide" Target="slide2.xml"/><Relationship Id="rId5" Type="http://schemas.openxmlformats.org/officeDocument/2006/relationships/notesSlide" Target="../notesSlides/notesSlide56.xml"/><Relationship Id="rId4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tags" Target="../tags/tag214.xml"/><Relationship Id="rId2" Type="http://schemas.openxmlformats.org/officeDocument/2006/relationships/tags" Target="../tags/tag213.xml"/><Relationship Id="rId1" Type="http://schemas.openxmlformats.org/officeDocument/2006/relationships/tags" Target="../tags/tag212.xml"/><Relationship Id="rId6" Type="http://schemas.openxmlformats.org/officeDocument/2006/relationships/slide" Target="slide2.xml"/><Relationship Id="rId5" Type="http://schemas.openxmlformats.org/officeDocument/2006/relationships/notesSlide" Target="../notesSlides/notesSlide57.xml"/><Relationship Id="rId4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tags" Target="../tags/tag217.xml"/><Relationship Id="rId2" Type="http://schemas.openxmlformats.org/officeDocument/2006/relationships/tags" Target="../tags/tag216.xml"/><Relationship Id="rId1" Type="http://schemas.openxmlformats.org/officeDocument/2006/relationships/tags" Target="../tags/tag215.xml"/><Relationship Id="rId6" Type="http://schemas.openxmlformats.org/officeDocument/2006/relationships/slide" Target="slide2.xml"/><Relationship Id="rId5" Type="http://schemas.openxmlformats.org/officeDocument/2006/relationships/notesSlide" Target="../notesSlides/notesSlide58.xml"/><Relationship Id="rId4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tags" Target="../tags/tag220.xml"/><Relationship Id="rId2" Type="http://schemas.openxmlformats.org/officeDocument/2006/relationships/tags" Target="../tags/tag219.xml"/><Relationship Id="rId1" Type="http://schemas.openxmlformats.org/officeDocument/2006/relationships/tags" Target="../tags/tag218.xml"/><Relationship Id="rId6" Type="http://schemas.openxmlformats.org/officeDocument/2006/relationships/slide" Target="slide2.xml"/><Relationship Id="rId5" Type="http://schemas.openxmlformats.org/officeDocument/2006/relationships/notesSlide" Target="../notesSlides/notesSlide59.xml"/><Relationship Id="rId4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7" Type="http://schemas.openxmlformats.org/officeDocument/2006/relationships/slide" Target="slide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tags" Target="../tags/tag223.xml"/><Relationship Id="rId2" Type="http://schemas.openxmlformats.org/officeDocument/2006/relationships/tags" Target="../tags/tag222.xml"/><Relationship Id="rId1" Type="http://schemas.openxmlformats.org/officeDocument/2006/relationships/tags" Target="../tags/tag221.xml"/><Relationship Id="rId6" Type="http://schemas.openxmlformats.org/officeDocument/2006/relationships/slide" Target="slide2.xml"/><Relationship Id="rId5" Type="http://schemas.openxmlformats.org/officeDocument/2006/relationships/notesSlide" Target="../notesSlides/notesSlide60.xml"/><Relationship Id="rId4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tags" Target="../tags/tag226.xml"/><Relationship Id="rId2" Type="http://schemas.openxmlformats.org/officeDocument/2006/relationships/tags" Target="../tags/tag225.xml"/><Relationship Id="rId1" Type="http://schemas.openxmlformats.org/officeDocument/2006/relationships/tags" Target="../tags/tag224.xml"/><Relationship Id="rId6" Type="http://schemas.openxmlformats.org/officeDocument/2006/relationships/slide" Target="slide2.xml"/><Relationship Id="rId5" Type="http://schemas.openxmlformats.org/officeDocument/2006/relationships/notesSlide" Target="../notesSlides/notesSlide61.xml"/><Relationship Id="rId4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tags" Target="../tags/tag229.xml"/><Relationship Id="rId2" Type="http://schemas.openxmlformats.org/officeDocument/2006/relationships/tags" Target="../tags/tag228.xml"/><Relationship Id="rId1" Type="http://schemas.openxmlformats.org/officeDocument/2006/relationships/tags" Target="../tags/tag227.xml"/><Relationship Id="rId6" Type="http://schemas.openxmlformats.org/officeDocument/2006/relationships/slide" Target="slide2.xml"/><Relationship Id="rId5" Type="http://schemas.openxmlformats.org/officeDocument/2006/relationships/notesSlide" Target="../notesSlides/notesSlide62.xml"/><Relationship Id="rId4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tags" Target="../tags/tag237.xml"/><Relationship Id="rId13" Type="http://schemas.openxmlformats.org/officeDocument/2006/relationships/notesSlide" Target="../notesSlides/notesSlide63.xml"/><Relationship Id="rId3" Type="http://schemas.openxmlformats.org/officeDocument/2006/relationships/tags" Target="../tags/tag232.xml"/><Relationship Id="rId7" Type="http://schemas.openxmlformats.org/officeDocument/2006/relationships/tags" Target="../tags/tag236.xml"/><Relationship Id="rId12" Type="http://schemas.openxmlformats.org/officeDocument/2006/relationships/slideLayout" Target="../slideLayouts/slideLayout8.xml"/><Relationship Id="rId2" Type="http://schemas.openxmlformats.org/officeDocument/2006/relationships/tags" Target="../tags/tag231.xml"/><Relationship Id="rId1" Type="http://schemas.openxmlformats.org/officeDocument/2006/relationships/tags" Target="../tags/tag230.xml"/><Relationship Id="rId6" Type="http://schemas.openxmlformats.org/officeDocument/2006/relationships/tags" Target="../tags/tag235.xml"/><Relationship Id="rId11" Type="http://schemas.openxmlformats.org/officeDocument/2006/relationships/tags" Target="../tags/tag240.xml"/><Relationship Id="rId5" Type="http://schemas.openxmlformats.org/officeDocument/2006/relationships/tags" Target="../tags/tag234.xml"/><Relationship Id="rId15" Type="http://schemas.openxmlformats.org/officeDocument/2006/relationships/image" Target="../media/image2.png"/><Relationship Id="rId10" Type="http://schemas.openxmlformats.org/officeDocument/2006/relationships/tags" Target="../tags/tag239.xml"/><Relationship Id="rId4" Type="http://schemas.openxmlformats.org/officeDocument/2006/relationships/tags" Target="../tags/tag233.xml"/><Relationship Id="rId9" Type="http://schemas.openxmlformats.org/officeDocument/2006/relationships/tags" Target="../tags/tag238.xml"/><Relationship Id="rId14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slide" Target="slide2.xml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slide" Target="slide2.xml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" Target="slide2.xml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el 36"/>
          <p:cNvSpPr>
            <a:spLocks noGrp="1"/>
          </p:cNvSpPr>
          <p:nvPr>
            <p:ph type="title"/>
          </p:nvPr>
        </p:nvSpPr>
        <p:spPr>
          <a:xfrm>
            <a:off x="1798638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Start</a:t>
            </a:r>
          </a:p>
        </p:txBody>
      </p:sp>
      <p:pic>
        <p:nvPicPr>
          <p:cNvPr id="13315" name="Picture 44" descr="start_32.png">
            <a:hlinkClick r:id="rId15" action="ppaction://hlinksldjump"/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7213" y="2932113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6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1300" y="1414214"/>
            <a:ext cx="4104656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r>
              <a:rPr lang="de-DE" sz="3200" dirty="0">
                <a:solidFill>
                  <a:schemeClr val="bg1"/>
                </a:solidFill>
                <a:latin typeface="Century Gothic" panose="020B0502020202020204" pitchFamily="34" charset="0"/>
              </a:rPr>
              <a:t>Management-Report 3.2019</a:t>
            </a:r>
          </a:p>
        </p:txBody>
      </p:sp>
      <p:sp>
        <p:nvSpPr>
          <p:cNvPr id="25" name="Text Box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902074" y="3884614"/>
            <a:ext cx="1274763" cy="122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noAutofit/>
          </a:bodyPr>
          <a:lstStyle/>
          <a:p>
            <a:pPr>
              <a:defRPr/>
            </a:pPr>
            <a:r>
              <a:rPr lang="de-DE" sz="80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cs typeface="Arial" pitchFamily="34" charset="0"/>
              </a:rPr>
              <a:t>Wirtschaftsprüfungsgesellschaft</a:t>
            </a:r>
            <a:endParaRPr lang="de-DE" sz="800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6" name="Text Box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902074" y="4216401"/>
            <a:ext cx="443881" cy="123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>
            <a:noAutofit/>
          </a:bodyPr>
          <a:lstStyle/>
          <a:p>
            <a:pPr>
              <a:defRPr/>
            </a:pPr>
            <a:r>
              <a:rPr lang="de-DE" sz="80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cs typeface="Arial" pitchFamily="34" charset="0"/>
              </a:rPr>
              <a:t>D 71638</a:t>
            </a:r>
            <a:endParaRPr lang="de-DE" sz="800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7" name="Text Box 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327971" y="4216400"/>
            <a:ext cx="954088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r>
              <a:rPr lang="de-DE" sz="80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cs typeface="Arial" pitchFamily="34" charset="0"/>
              </a:rPr>
              <a:t>Ludwigsburg</a:t>
            </a:r>
            <a:endParaRPr lang="de-DE" sz="800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8" name="Text Box 3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902076" y="4086226"/>
            <a:ext cx="1274762" cy="130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r>
              <a:rPr lang="de-DE" sz="80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cs typeface="Arial" pitchFamily="34" charset="0"/>
              </a:rPr>
              <a:t>Stuttgarter Str. 35</a:t>
            </a:r>
            <a:endParaRPr lang="de-DE" sz="800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9" name="Rechteck 28"/>
          <p:cNvSpPr/>
          <p:nvPr>
            <p:custDataLst>
              <p:tags r:id="rId7"/>
            </p:custDataLst>
          </p:nvPr>
        </p:nvSpPr>
        <p:spPr>
          <a:xfrm>
            <a:off x="3902075" y="3733800"/>
            <a:ext cx="2154238" cy="1444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900" b="1">
                <a:solidFill>
                  <a:schemeClr val="tx2"/>
                </a:solidFill>
                <a:latin typeface="Century Gothic" panose="020B0502020202020204" pitchFamily="34" charset="0"/>
                <a:ea typeface="Arial" charset="0"/>
                <a:cs typeface="Arial" pitchFamily="34" charset="0"/>
              </a:rPr>
              <a:t>ADD Steuerberatungsgesellschaft mbH</a:t>
            </a:r>
            <a:endParaRPr lang="de-DE" sz="900" b="1" dirty="0">
              <a:solidFill>
                <a:schemeClr val="tx2"/>
              </a:solidFill>
              <a:latin typeface="Century Gothic" panose="020B0502020202020204" pitchFamily="34" charset="0"/>
              <a:ea typeface="Arial" charset="0"/>
              <a:cs typeface="Arial" pitchFamily="34" charset="0"/>
            </a:endParaRPr>
          </a:p>
        </p:txBody>
      </p:sp>
      <p:sp>
        <p:nvSpPr>
          <p:cNvPr id="17" name="Text Box 3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42975" y="4086225"/>
            <a:ext cx="1357313" cy="12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de-DE" sz="800">
                <a:solidFill>
                  <a:srgbClr val="7F7F7F"/>
                </a:solidFill>
                <a:latin typeface="Century Gothic" panose="020B0502020202020204" pitchFamily="34" charset="0"/>
              </a:rPr>
              <a:t>Rosenstr. 46</a:t>
            </a:r>
            <a:endParaRPr lang="de-DE" sz="800" dirty="0">
              <a:solidFill>
                <a:srgbClr val="7F7F7F"/>
              </a:solidFill>
              <a:latin typeface="Century Gothic" panose="020B050202020202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42975" y="4216757"/>
            <a:ext cx="28052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de-DE" sz="800">
                <a:solidFill>
                  <a:srgbClr val="7F7F7F"/>
                </a:solidFill>
                <a:latin typeface="Century Gothic" panose="020B0502020202020204" pitchFamily="34" charset="0"/>
              </a:rPr>
              <a:t>71638</a:t>
            </a:r>
            <a:endParaRPr lang="de-DE" sz="800" dirty="0">
              <a:solidFill>
                <a:srgbClr val="7F7F7F"/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Text Box 3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255713" y="4216400"/>
            <a:ext cx="954087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de-DE" sz="800">
                <a:solidFill>
                  <a:srgbClr val="7F7F7F"/>
                </a:solidFill>
                <a:latin typeface="Century Gothic" panose="020B0502020202020204" pitchFamily="34" charset="0"/>
              </a:rPr>
              <a:t>Ludwigsburg</a:t>
            </a:r>
            <a:endParaRPr lang="de-DE" sz="800" dirty="0">
              <a:solidFill>
                <a:srgbClr val="7F7F7F"/>
              </a:solidFill>
              <a:latin typeface="Century Gothic" panose="020B0502020202020204" pitchFamily="34" charset="0"/>
            </a:endParaRPr>
          </a:p>
        </p:txBody>
      </p:sp>
      <p:sp>
        <p:nvSpPr>
          <p:cNvPr id="30" name="Text Box 3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942975" y="3884176"/>
            <a:ext cx="65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>
              <a:defRPr/>
            </a:pPr>
            <a:endParaRPr lang="de-DE" sz="800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1" name="Text Box 3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942975" y="3733800"/>
            <a:ext cx="2387600" cy="1444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900" b="1">
                <a:solidFill>
                  <a:schemeClr val="tx2"/>
                </a:solidFill>
                <a:latin typeface="Century Gothic" panose="020B0502020202020204" pitchFamily="34" charset="0"/>
                <a:ea typeface="Arial" charset="0"/>
                <a:cs typeface="Arial" pitchFamily="34" charset="0"/>
              </a:rPr>
              <a:t>AC GmbH</a:t>
            </a:r>
            <a:endParaRPr lang="de-DE" sz="900" b="1" dirty="0">
              <a:solidFill>
                <a:schemeClr val="tx2"/>
              </a:solidFill>
              <a:latin typeface="Century Gothic" panose="020B0502020202020204" pitchFamily="34" charset="0"/>
              <a:ea typeface="Arial" charset="0"/>
              <a:cs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2 | Folie 8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2197409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31068783"/>
      </p:ext>
    </p:extLst>
  </p:cSld>
  <p:clrMapOvr>
    <a:masterClrMapping/>
  </p:clrMapOvr>
  <p:transition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2 | Folie 9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2377465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2 | Folie 10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2557861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0593900"/>
      </p:ext>
    </p:extLst>
  </p:cSld>
  <p:clrMapOvr>
    <a:masterClrMapping/>
  </p:clrMapOvr>
  <p:transition advClick="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3 | Folie 1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7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4" name="Rechteck 23"/>
          <p:cNvSpPr/>
          <p:nvPr/>
        </p:nvSpPr>
        <p:spPr>
          <a:xfrm>
            <a:off x="0" y="891864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7" name="Tabelle 6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4131521401"/>
              </p:ext>
            </p:extLst>
          </p:nvPr>
        </p:nvGraphicFramePr>
        <p:xfrm>
          <a:off x="627638" y="1031591"/>
          <a:ext cx="5616000" cy="346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26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R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3.2019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3.2019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Diff.</a:t>
                      </a:r>
                    </a:p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Ist-</a:t>
                      </a:r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Abw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3.2019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1.19- 3.19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1.19- 3.19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Diff.</a:t>
                      </a:r>
                    </a:p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Ist-</a:t>
                      </a:r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Abw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- 3.19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SUMME ERLÖSE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1.185.591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1.264.000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-78.409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-6,2%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3.556.826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3.767.200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-210.374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-5,6%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Bestandsveränderung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-22.008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-22.008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36.330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36.330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GESAMTLEISTUNG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1.163.583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1.241.992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-78.409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-6,3%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3.593.156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3.803.530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-210.374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-5,5%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Material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441.422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429.469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11.953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2,8%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1.321.162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1.292.298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28.864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2,2%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Fremdleistungen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57.294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58.000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-706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-1,2%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168.999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173.400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-4.401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-2,5%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ROHERTRAG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664.868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754.523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-89.655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-11,9%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2.102.994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2.337.832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-234.838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-10,0%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Produktivlöhne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293.959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303.128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-9.169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882.060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909.184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-27.124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370.908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451.395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-80.487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-17,8%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1.220.934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1.428.648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-207.714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-14,5%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pt-BR" sz="600">
                          <a:latin typeface="Century Gothic" panose="020B0502020202020204" pitchFamily="34" charset="0"/>
                        </a:rPr>
                        <a:t>Sonst. Personalkosten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148.794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160.800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-12.006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-7,5%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446.397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482.400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-36.003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-7,5%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222.115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290.595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-68.480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-23,6%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774.538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946.248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-171.710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-18,1%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Raumkosten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47.726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49.100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-1.374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-2,8%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143.253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147.100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-3.847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-2,6%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Kfz-Kosten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3.637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3.200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437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13,7%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9.972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10.000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-0,3%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Reparatur/Instandhaltung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29.021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24.200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4.821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19,9%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77.729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72.100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5.629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7,8%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Abschreibungen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23.291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23.700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-409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-1,7%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69.873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71.100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-1.227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-1,7%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Werbekosten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9.167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9.600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-433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-4,5%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27.809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28.800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-991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-3,4%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Reisekosten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16.015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16.500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-485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-2,9%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47.779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49.200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-1.421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-2,9%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Kosten Warenabgabe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6.168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6.500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-333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-5,1%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18.685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19.600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-915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-4,7%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Betriebliche Steuern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15.657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21.900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-6.243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-28,5%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47.580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66.000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-18.420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-27,9%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Versicherung/Beiträge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16.508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18.900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-2.392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-12,7%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49.432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56.400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-6.968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-12,4%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Zinsaufwand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17.179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17.179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51.413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51.413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Sonstige Kosten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Gemeinkosten (o.Pers.)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184.371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190.779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-6.408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-3,4%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543.525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571.713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-28.188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-4,9%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37.744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99.816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-62.072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-62,2%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231.013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374.535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-143.522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 dirty="0">
                          <a:latin typeface="Century Gothic" panose="020B0502020202020204" pitchFamily="34" charset="0"/>
                        </a:rPr>
                        <a:t>-38,3%</a:t>
                      </a: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advClick="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3 | Folie 2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7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7" name="Rechteck 16"/>
          <p:cNvSpPr/>
          <p:nvPr/>
        </p:nvSpPr>
        <p:spPr>
          <a:xfrm>
            <a:off x="0" y="1098025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7" name="Tabelle 6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682063938"/>
              </p:ext>
            </p:extLst>
          </p:nvPr>
        </p:nvGraphicFramePr>
        <p:xfrm>
          <a:off x="627638" y="1031591"/>
          <a:ext cx="5616000" cy="346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26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R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3.2019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3.2019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Diff.</a:t>
                      </a:r>
                    </a:p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Ist-</a:t>
                      </a:r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Abw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3.2019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1.19- 3.19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1.19- 3.19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Diff.</a:t>
                      </a:r>
                    </a:p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Ist-</a:t>
                      </a:r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Abw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- 3.19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SUMME ERLÖSE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421.979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459.200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-37.221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-8,1%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1.310.264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1.379.500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-69.236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-5,0%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Bestandsveränderung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-21.364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-21.364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11.708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11.708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GESAMTLEISTUNG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400.616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437.836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-37.220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-8,5%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1.321.972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1.391.208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-69.236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-5,0%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Material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164.177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156.769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7.408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4,7%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491.056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470.998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20.058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4,3%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Fremdleistungen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20.840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21.300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-460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-2,2%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61.664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63.600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-1.936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ROHERTRAG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215.598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259.767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-44.169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-17,0%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769.253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856.610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-87.357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-10,2%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Produktivlöhne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118.468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122.428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-3.960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-3,2%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355.472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367.284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-11.812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-3,2%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97.131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137.339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-40.208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-29,3%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413.780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489.326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-75.546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-15,4%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pt-BR" sz="600">
                          <a:latin typeface="Century Gothic" panose="020B0502020202020204" pitchFamily="34" charset="0"/>
                        </a:rPr>
                        <a:t>Sonst. Personalkosten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7.669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8.300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-631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-7,6%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23.042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24.900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-1.858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-7,5%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89.461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129.039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-39.578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-30,7%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390.738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464.426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-73.688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-15,9%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Raumkosten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10.304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10.600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-296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-2,8%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30.886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31.800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-914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-2,9%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Kfz-Kosten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Reparatur/Instandhaltung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3.966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4.200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-234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-5,6%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12.197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12.800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-603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-4,7%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Abschreibungen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3.722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2.722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272,2%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11.163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8.163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272,1%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Werbekosten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Reisekosten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950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-50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-5,0%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2.896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-104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-3,5%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Kosten Warenabgabe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Betriebliche Steuern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2.279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2.200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79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3,6%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6.771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6.700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71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1,1%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Versicherung/Beiträge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2.203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2.100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103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4,9%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6.511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6.600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-89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-1,3%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Zinsaufwand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Sonstige Kosten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Gemeinkosten (o.Pers.)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23.423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21.100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2.323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11,0%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70.424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63.900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6.524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10,2%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66.038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107.939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-41.901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-38,8%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320.314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400.526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-80.212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 dirty="0">
                          <a:latin typeface="Century Gothic" panose="020B0502020202020204" pitchFamily="34" charset="0"/>
                        </a:rPr>
                        <a:t>-20,0%</a:t>
                      </a: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advClick="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3 | Folie 3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7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1283607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374728789"/>
              </p:ext>
            </p:extLst>
          </p:nvPr>
        </p:nvGraphicFramePr>
        <p:xfrm>
          <a:off x="627638" y="1031591"/>
          <a:ext cx="5616000" cy="346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26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R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3.2019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3.2019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Diff.</a:t>
                      </a:r>
                    </a:p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Ist-</a:t>
                      </a:r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Abw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3.2019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1.19- 3.19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1.19- 3.19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Diff.</a:t>
                      </a:r>
                    </a:p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Ist-</a:t>
                      </a:r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Abw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- 3.19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SUMME ERLÖSE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488.233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527.700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-39.467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-7,5%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1.433.175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1.558.000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-124.825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-8,0%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Bestandsveränderung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6.418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6.418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16.417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16.417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GESAMTLEISTUNG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494.650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534.118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-39.468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-7,4%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1.449.592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1.574.417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-124.825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-7,9%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Material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187.485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189.800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-2.315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-1,2%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565.827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561.200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4.627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0,8%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Fremdleistungen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26.121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26.200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-79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-0,3%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77.186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79.100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-1.914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-2,4%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ROHERTRAG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281.044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318.118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-37.074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-11,7%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806.579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934.117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-127.538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-13,7%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Produktivlöhne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116.214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119.600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-3.386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-2,8%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348.285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358.800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-10.515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-2,9%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164.830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198.518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-33.688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-17,0%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458.294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575.317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-117.023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-20,3%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pt-BR" sz="600">
                          <a:latin typeface="Century Gothic" panose="020B0502020202020204" pitchFamily="34" charset="0"/>
                        </a:rPr>
                        <a:t>Sonst. Personalkosten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8.003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8.300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-297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-3,6%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23.872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24.900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-1.028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-4,1%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156.827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190.218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-33.391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-17,6%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434.422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550.417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-115.995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-21,1%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Raumkosten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10.637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10.900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-263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-2,4%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31.883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32.700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-817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-2,5%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Kfz-Kosten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Reparatur/Instandhaltung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4.214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4.300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-86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12.561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12.800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-239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-1,9%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Abschreibungen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3.841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-159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11.525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-475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Werbekosten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Reisekosten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996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-0,4%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2.967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-1,1%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Kosten Warenabgabe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Betriebliche Steuern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2.196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2.300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-104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-4,5%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6.703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7.100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-397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-5,6%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Versicherung/Beiträge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2.217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2.500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-283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-11,3%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6.562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7.100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-538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-7,6%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Zinsaufwand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Sonstige Kosten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Gemeinkosten (o.Pers.)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24.100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25.000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-900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-3,6%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72.200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74.700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-2.500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-3,3%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132.727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165.218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-32.491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-19,7%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362.221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475.717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-113.496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 dirty="0">
                          <a:latin typeface="Century Gothic" panose="020B0502020202020204" pitchFamily="34" charset="0"/>
                        </a:rPr>
                        <a:t>-23,9%</a:t>
                      </a: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advClick="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3 | Folie 4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7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1458889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001322381"/>
              </p:ext>
            </p:extLst>
          </p:nvPr>
        </p:nvGraphicFramePr>
        <p:xfrm>
          <a:off x="627638" y="1031591"/>
          <a:ext cx="5616000" cy="346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26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R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3.2019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3.2019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Diff.</a:t>
                      </a:r>
                    </a:p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Ist-</a:t>
                      </a:r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Abw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3.2019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1.19- 3.19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1.19- 3.19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Diff.</a:t>
                      </a:r>
                    </a:p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Ist-</a:t>
                      </a:r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Abw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- 3.19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SUMME ERLÖSE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275.379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277.100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-1.721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-0,6%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813.387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829.700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-16.313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Bestandsveränderung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-7.062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-7.062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8.205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8.205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GESAMTLEISTUNG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268.317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270.038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-1.721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-0,6%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821.592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837.905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-16.313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-1,9%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Material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89.760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82.900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6.860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8,3%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264.280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260.100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4.180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1,6%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Fremdleistungen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10.332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10.500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-168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-1,6%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30.149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30.700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-551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-1,8%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ROHERTRAG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168.225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176.638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-8.413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-4,8%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527.162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547.105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-19.943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-3,6%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Produktivlöhne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59.278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61.100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-1.822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178.302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183.100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-4.798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-2,6%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108.948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115.538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-6.590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-5,7%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348.860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364.005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-15.145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-4,2%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pt-BR" sz="600">
                          <a:latin typeface="Century Gothic" panose="020B0502020202020204" pitchFamily="34" charset="0"/>
                        </a:rPr>
                        <a:t>Sonst. Personalkosten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8.232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8.300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-68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-0,8%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24.556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24.900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-344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-1,4%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100.716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107.238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-6.522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-6,1%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324.304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339.105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-14.801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-4,4%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Raumkosten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10.969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11.300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-331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-2,9%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32.873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33.900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-1.027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Kfz-Kosten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Reparatur/Instandhaltung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4.133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4.500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-367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-8,2%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13.054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13.600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-546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Abschreibungen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3.961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-139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-3,4%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11.884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12.300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-416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-3,4%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Werbekosten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Reisekosten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1.035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3,5%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3.090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-0,3%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Kosten Warenabgabe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Betriebliche Steuern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2.376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2.200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176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8,0%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7.024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6.800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224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3,3%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Versicherung/Beiträge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2.301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2.200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101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4,6%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6.821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6.900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-79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-1,1%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Zinsaufwand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Sonstige Kosten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Gemeinkosten (o.Pers.)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24.775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25.300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-525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-2,1%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74.745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76.600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-1.855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-2,4%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75.941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81.938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-5.997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-7,3%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249.559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262.505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-12.946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 dirty="0">
                          <a:latin typeface="Century Gothic" panose="020B0502020202020204" pitchFamily="34" charset="0"/>
                        </a:rPr>
                        <a:t>-4,9%</a:t>
                      </a: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560034090"/>
      </p:ext>
    </p:extLst>
  </p:cSld>
  <p:clrMapOvr>
    <a:masterClrMapping/>
  </p:clrMapOvr>
  <p:transition advClick="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3 | Folie 5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1645097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3 | Folie 6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1831431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3 | Folie 7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2011075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18562395"/>
      </p:ext>
    </p:extLst>
  </p:cSld>
  <p:clrMapOvr>
    <a:masterClrMapping/>
  </p:clrMapOvr>
  <p:transition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1 | Folie 1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9" name="Auf der gleichen Seite des Rechtecks liegende Ecken abrunden 28" hidden="1">
            <a:hlinkClick r:id="rId7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9" name="Text Box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57523" y="1547887"/>
            <a:ext cx="4104456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>
            <a:noAutofit/>
          </a:bodyPr>
          <a:lstStyle/>
          <a:p>
            <a:pPr>
              <a:defRPr/>
            </a:pPr>
            <a:endParaRPr lang="de-DE" sz="800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241300" y="1216025"/>
            <a:ext cx="5904855" cy="3140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t">
            <a:noAutofit/>
          </a:bodyPr>
          <a:lstStyle/>
          <a:p>
            <a:pPr>
              <a:defRPr/>
            </a:pPr>
            <a:r>
              <a:rPr lang="de-DE" sz="1100" dirty="0">
                <a:solidFill>
                  <a:srgbClr val="5F5F5F"/>
                </a:solidFill>
                <a:latin typeface="Century Gothic" panose="020B0502020202020204" pitchFamily="34" charset="0"/>
              </a:rPr>
              <a:t>Hier könnte ein einleitender Kommentar,</a:t>
            </a:r>
          </a:p>
          <a:p>
            <a:pPr>
              <a:defRPr/>
            </a:pPr>
            <a:r>
              <a:rPr lang="de-DE" sz="1100" dirty="0">
                <a:solidFill>
                  <a:srgbClr val="5F5F5F"/>
                </a:solidFill>
                <a:latin typeface="Century Gothic" panose="020B0502020202020204" pitchFamily="34" charset="0"/>
              </a:rPr>
              <a:t>	Ihre allgemeinen Unternehmensleitsätze</a:t>
            </a:r>
          </a:p>
          <a:p>
            <a:pPr>
              <a:defRPr/>
            </a:pPr>
            <a:r>
              <a:rPr lang="de-DE" sz="1100" dirty="0">
                <a:solidFill>
                  <a:srgbClr val="5F5F5F"/>
                </a:solidFill>
                <a:latin typeface="Century Gothic" panose="020B0502020202020204" pitchFamily="34" charset="0"/>
              </a:rPr>
              <a:t>		oder aktuelle Unternehmensziele stehen.</a:t>
            </a:r>
          </a:p>
          <a:p>
            <a:pPr>
              <a:defRPr/>
            </a:pPr>
            <a:endParaRPr lang="de-DE" sz="1100" dirty="0">
              <a:solidFill>
                <a:srgbClr val="5F5F5F"/>
              </a:solidFill>
              <a:latin typeface="Century Gothic" panose="020B0502020202020204" pitchFamily="34" charset="0"/>
            </a:endParaRPr>
          </a:p>
          <a:p>
            <a:pPr>
              <a:defRPr/>
            </a:pPr>
            <a:r>
              <a:rPr lang="de-DE" sz="1100" dirty="0">
                <a:solidFill>
                  <a:srgbClr val="5F5F5F"/>
                </a:solidFill>
                <a:latin typeface="Century Gothic" panose="020B0502020202020204" pitchFamily="34" charset="0"/>
              </a:rPr>
              <a:t>Achtung: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de-DE" sz="1100" dirty="0">
                <a:solidFill>
                  <a:srgbClr val="5F5F5F"/>
                </a:solidFill>
                <a:latin typeface="Century Gothic" panose="020B0502020202020204" pitchFamily="34" charset="0"/>
              </a:rPr>
              <a:t>Die Standardvorlage enthält Musterdaten, die beim Aktualisieren überschrieben werden.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endParaRPr lang="de-DE" sz="1100" dirty="0">
              <a:solidFill>
                <a:srgbClr val="5F5F5F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de-DE" sz="1100" dirty="0">
                <a:solidFill>
                  <a:srgbClr val="5F5F5F"/>
                </a:solidFill>
                <a:latin typeface="Century Gothic" panose="020B0502020202020204" pitchFamily="34" charset="0"/>
              </a:rPr>
              <a:t>Die Einstellungen der Controlling-Tabellen sind für den Mustermandant 3 vordefiniert und müssen in jedem Fall mandantenspezifisch angepasst werden. 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endParaRPr lang="de-DE" sz="1100" dirty="0">
              <a:solidFill>
                <a:srgbClr val="5F5F5F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de-DE" sz="1100" dirty="0">
                <a:solidFill>
                  <a:srgbClr val="5F5F5F"/>
                </a:solidFill>
                <a:latin typeface="Century Gothic" panose="020B0502020202020204" pitchFamily="34" charset="0"/>
              </a:rPr>
              <a:t>Die angepasste Vorlage ist im mandantenspezifischen "Custom"-Verzeichnis zu speichern (</a:t>
            </a:r>
            <a:r>
              <a:rPr lang="de-DE" sz="1100" dirty="0">
                <a:solidFill>
                  <a:srgbClr val="5F5F5F"/>
                </a:solidFill>
                <a:latin typeface="Century Gothic" panose="020B0502020202020204" pitchFamily="34" charset="0"/>
                <a:sym typeface="Wingdings" pitchFamily="2" charset="2"/>
              </a:rPr>
              <a:t> </a:t>
            </a:r>
            <a:r>
              <a:rPr lang="de-DE" sz="1100" dirty="0">
                <a:solidFill>
                  <a:srgbClr val="5F5F5F"/>
                </a:solidFill>
                <a:latin typeface="Century Gothic" panose="020B0502020202020204" pitchFamily="34" charset="0"/>
              </a:rPr>
              <a:t>siehe Dokumentation, Kapitel 3.10.9).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endParaRPr lang="de-DE" sz="1100" dirty="0">
              <a:solidFill>
                <a:srgbClr val="5F5F5F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de-DE" sz="1100" dirty="0">
                <a:solidFill>
                  <a:srgbClr val="5F5F5F"/>
                </a:solidFill>
                <a:latin typeface="Century Gothic" panose="020B0502020202020204" pitchFamily="34" charset="0"/>
              </a:rPr>
              <a:t>Um die Anpassung zu vereinfachen wurden zu jedem Register 9 untergeordnete Folien für Ihre Bereiche vordefiniert. Unnötige Folien sind einfach zu löschen.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endParaRPr lang="de-DE" sz="1100" dirty="0">
              <a:solidFill>
                <a:srgbClr val="5F5F5F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de-DE" sz="1100" dirty="0">
                <a:solidFill>
                  <a:srgbClr val="5F5F5F"/>
                </a:solidFill>
                <a:latin typeface="Century Gothic" panose="020B0502020202020204" pitchFamily="34" charset="0"/>
              </a:rPr>
              <a:t>Bei der Anpassung der PowerPoint-Vorlage unterstützt Sie gerne Ihr ADDISON-Betreuer, in Kooperation mit dem ADDISON Team Controlling in Ludwigsburg.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3 | Folie 8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2197409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3 | Folie 9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2377053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3 | Folie 10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2557449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9864457"/>
      </p:ext>
    </p:extLst>
  </p:cSld>
  <p:clrMapOvr>
    <a:masterClrMapping/>
  </p:clrMapOvr>
  <p:transition advClick="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4 | Folie 1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7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8" name="Rechteck 17"/>
          <p:cNvSpPr/>
          <p:nvPr/>
        </p:nvSpPr>
        <p:spPr>
          <a:xfrm>
            <a:off x="0" y="891864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284381346"/>
              </p:ext>
            </p:extLst>
          </p:nvPr>
        </p:nvGraphicFramePr>
        <p:xfrm>
          <a:off x="627638" y="1031591"/>
          <a:ext cx="5616000" cy="331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180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dirty="0">
                          <a:latin typeface="Century Gothic" panose="020B0502020202020204" pitchFamily="34" charset="0"/>
                        </a:rPr>
                        <a:t>In T€  </a:t>
                      </a:r>
                    </a:p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600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2.2019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4.2019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5.2019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6.2019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7.2019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8.2019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9.2019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10.2019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11.2019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12.2019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-12.19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Stahlbau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438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450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422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1.310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1.380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5.075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Holzbau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459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486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488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1.433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1.558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5.524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Montage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278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260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275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813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830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2.782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FERTIGUNG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1.175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1.196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1.186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3.557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3.767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13.380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8EB4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advClick="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4 | Folie 2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7" name="Rechteck 16"/>
          <p:cNvSpPr/>
          <p:nvPr/>
        </p:nvSpPr>
        <p:spPr>
          <a:xfrm>
            <a:off x="0" y="1098025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4 | Folie 3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7" name="Rechteck 16"/>
          <p:cNvSpPr/>
          <p:nvPr/>
        </p:nvSpPr>
        <p:spPr>
          <a:xfrm>
            <a:off x="0" y="1281783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4 | Folie 4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7" name="Rechteck 16"/>
          <p:cNvSpPr/>
          <p:nvPr/>
        </p:nvSpPr>
        <p:spPr>
          <a:xfrm>
            <a:off x="0" y="1458065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78000501"/>
      </p:ext>
    </p:extLst>
  </p:cSld>
  <p:clrMapOvr>
    <a:masterClrMapping/>
  </p:clrMapOvr>
  <p:transition advClick="0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4 | Folie 5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7" name="Rechteck 16"/>
          <p:cNvSpPr/>
          <p:nvPr/>
        </p:nvSpPr>
        <p:spPr>
          <a:xfrm>
            <a:off x="0" y="1645097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4 | Folie 6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7" name="Rechteck 16"/>
          <p:cNvSpPr/>
          <p:nvPr/>
        </p:nvSpPr>
        <p:spPr>
          <a:xfrm>
            <a:off x="0" y="1831431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4 | Folie 7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7" name="Rechteck 16"/>
          <p:cNvSpPr/>
          <p:nvPr/>
        </p:nvSpPr>
        <p:spPr>
          <a:xfrm>
            <a:off x="0" y="2011075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51992898"/>
      </p:ext>
    </p:extLst>
  </p:cSld>
  <p:clrMapOvr>
    <a:masterClrMapping/>
  </p:clrMapOvr>
  <p:transition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2 | Folie 1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7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9" name="Rechteck 8"/>
          <p:cNvSpPr/>
          <p:nvPr/>
        </p:nvSpPr>
        <p:spPr>
          <a:xfrm>
            <a:off x="0" y="891864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11" name="Tabelle 10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794694885"/>
              </p:ext>
            </p:extLst>
          </p:nvPr>
        </p:nvGraphicFramePr>
        <p:xfrm>
          <a:off x="627638" y="1031591"/>
          <a:ext cx="5616000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3.2019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3.2019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Diff.</a:t>
                      </a:r>
                    </a:p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Ist-</a:t>
                      </a:r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Abw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3.2019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1.19- 3.19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1.19- 3.19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Diff.</a:t>
                      </a:r>
                    </a:p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Ist-</a:t>
                      </a:r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Abw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- 3.19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SUMME ERLÖSE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1.185.591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1.264.000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-78.409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-6,2%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3.556.826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3.767.200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-210.374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-5,6%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de-DE" sz="600">
                          <a:latin typeface="Century Gothic" panose="020B0502020202020204" pitchFamily="34" charset="0"/>
                        </a:rPr>
                        <a:t>Bestandsveränderung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-22.008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-22.008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36.330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36.330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de-DE" sz="600" b="1">
                          <a:latin typeface="Century Gothic" panose="020B0502020202020204" pitchFamily="34" charset="0"/>
                        </a:rPr>
                        <a:t>GESAMTLEISTUNG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1.163.583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1.241.992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-78.409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-6,3%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3.593.156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3.803.530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-210.374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-5,5%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de-DE" sz="600">
                          <a:latin typeface="Century Gothic" panose="020B0502020202020204" pitchFamily="34" charset="0"/>
                        </a:rPr>
                        <a:t>Material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441.422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429.469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11.953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2,8%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1.321.162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1.292.298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28.864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2,2%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Fremdleistungen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57.294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58.000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-706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-1,2%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168.999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173.400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-4.401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-2,5%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ROHERTRAG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664.868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754.523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-89.655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-11,9%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2.102.994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2.337.832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-234.838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-10,0%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Produktivlöhne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293.959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303.128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-9.169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-3,0%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882.060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909.184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-27.124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-3,0%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D B  1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370.908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451.395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-80.487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-17,8%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1.220.934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1.428.648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-207.714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-14,5%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Sonst. Personalkosten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148.794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160.800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-12.006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-7,5%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446.397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482.400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-36.003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-7,5%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D B  2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222.115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290.595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-68.480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-23,6%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774.538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946.248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-171.710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-18,1%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Gemeinkosten (o.Pers.)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184.371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190.779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-6.408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-3,4%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543.525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571.713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-28.188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-4,9%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D B  3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37.744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99.816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-62.072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-62,2%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231.013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374.535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-143.522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-38,3%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Neutrale Erträge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0,0%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0,0%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Neutraler Aufwand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0,0%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0,0%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VORL. ERGEBNIS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37.744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99.816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-62.072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-62,2%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231.013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374.535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-143.522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 dirty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-38,3%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advClick="0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4 | Folie 8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7" name="Rechteck 16"/>
          <p:cNvSpPr/>
          <p:nvPr/>
        </p:nvSpPr>
        <p:spPr>
          <a:xfrm>
            <a:off x="0" y="2197409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4 | Folie 9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7" name="Rechteck 16"/>
          <p:cNvSpPr/>
          <p:nvPr/>
        </p:nvSpPr>
        <p:spPr>
          <a:xfrm>
            <a:off x="0" y="2377053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4 | Folie 10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2557449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0121835"/>
      </p:ext>
    </p:extLst>
  </p:cSld>
  <p:clrMapOvr>
    <a:masterClrMapping/>
  </p:clrMapOvr>
  <p:transition advClick="0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5 | Folie 1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7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8" name="Rechteck 17"/>
          <p:cNvSpPr/>
          <p:nvPr/>
        </p:nvSpPr>
        <p:spPr>
          <a:xfrm>
            <a:off x="0" y="891864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11" name="Tabelle 10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334694593"/>
              </p:ext>
            </p:extLst>
          </p:nvPr>
        </p:nvGraphicFramePr>
        <p:xfrm>
          <a:off x="627638" y="1031591"/>
          <a:ext cx="5616000" cy="248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180000">
                <a:tc>
                  <a:txBody>
                    <a:bodyPr/>
                    <a:lstStyle/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 In T€ </a:t>
                      </a:r>
                    </a:p>
                  </a:txBody>
                  <a:tcPr marL="36000" marR="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2.2019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4.2019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5.2019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6.2019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7.2019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8.2019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9.2019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10.2019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11.2019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12.2019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-12.19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Raumkosten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143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147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588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Kfz-Kosten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Reparatur/Instandh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25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24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29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78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72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280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Abschreibungen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286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Werbekosten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Reisekosten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197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Kosten Warenabg.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Betriebliche Steuern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265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Versicherung/Beitr.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224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b="0" dirty="0">
                          <a:latin typeface="Century Gothic" panose="020B0502020202020204" pitchFamily="34" charset="0"/>
                        </a:rPr>
                        <a:t>Zinsaufwand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17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17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17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b="0" dirty="0">
                          <a:latin typeface="Century Gothic" panose="020B0502020202020204" pitchFamily="34" charset="0"/>
                        </a:rPr>
                        <a:t>Sonstige 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b="1" dirty="0">
                          <a:latin typeface="Century Gothic" panose="020B0502020202020204" pitchFamily="34" charset="0"/>
                        </a:rPr>
                        <a:t>Gemeinkosten</a:t>
                      </a:r>
                    </a:p>
                  </a:txBody>
                  <a:tcPr marL="36000" marR="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180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179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184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544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572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 dirty="0">
                          <a:latin typeface="Century Gothic" panose="020B0502020202020204" pitchFamily="34" charset="0"/>
                        </a:rPr>
                        <a:t>2.126</a:t>
                      </a: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advClick="0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5 | Folie 2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7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1098025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985810373"/>
              </p:ext>
            </p:extLst>
          </p:nvPr>
        </p:nvGraphicFramePr>
        <p:xfrm>
          <a:off x="627638" y="1031591"/>
          <a:ext cx="5616000" cy="248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180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dirty="0">
                          <a:latin typeface="Century Gothic" panose="020B0502020202020204" pitchFamily="34" charset="0"/>
                        </a:rPr>
                        <a:t>In T€  </a:t>
                      </a:r>
                    </a:p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6000" marR="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2.2019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4.2019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5.2019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6.2019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7.2019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8.2019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9.2019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10.2019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11.2019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12.2019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-12.19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Raumkosten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10</a:t>
                      </a: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Kfz-Kosten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Reparatur/Instandh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4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4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4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12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13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Abschreibungen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Werbekosten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Reisekosten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Kosten Warenabg.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Betriebliche Steuern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Versicherung/Beitr.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b="0" dirty="0">
                          <a:latin typeface="Century Gothic" panose="020B0502020202020204" pitchFamily="34" charset="0"/>
                        </a:rPr>
                        <a:t>Zinsaufwand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b="0" dirty="0">
                          <a:latin typeface="Century Gothic" panose="020B0502020202020204" pitchFamily="34" charset="0"/>
                        </a:rPr>
                        <a:t>Sonstige 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b="1" dirty="0">
                          <a:latin typeface="Century Gothic" panose="020B0502020202020204" pitchFamily="34" charset="0"/>
                        </a:rPr>
                        <a:t>Gemeinkosten</a:t>
                      </a:r>
                    </a:p>
                  </a:txBody>
                  <a:tcPr marL="36000" marR="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64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 dirty="0">
                          <a:latin typeface="Century Gothic" panose="020B0502020202020204" pitchFamily="34" charset="0"/>
                        </a:rPr>
                        <a:t>257</a:t>
                      </a: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advClick="0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5 | Folie 3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7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1283607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646140661"/>
              </p:ext>
            </p:extLst>
          </p:nvPr>
        </p:nvGraphicFramePr>
        <p:xfrm>
          <a:off x="627638" y="1031591"/>
          <a:ext cx="5616000" cy="248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180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dirty="0">
                          <a:latin typeface="Century Gothic" panose="020B0502020202020204" pitchFamily="34" charset="0"/>
                        </a:rPr>
                        <a:t>In T€  </a:t>
                      </a:r>
                    </a:p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6000" marR="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2.2019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4.2019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5.2019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6.2019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7.2019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8.2019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9.2019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10.2019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11.2019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12.2019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-12.19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Raumkosten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131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Kfz-Kosten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Reparatur/Instandh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4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4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4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13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13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Abschreibungen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Werbekosten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Reisekosten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Kosten Warenabg.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Betriebliche Steuern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Versicherung/Beitr.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b="0" dirty="0">
                          <a:latin typeface="Century Gothic" panose="020B0502020202020204" pitchFamily="34" charset="0"/>
                        </a:rPr>
                        <a:t>Zinsaufwand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b="0" dirty="0">
                          <a:latin typeface="Century Gothic" panose="020B0502020202020204" pitchFamily="34" charset="0"/>
                        </a:rPr>
                        <a:t>Sonstige 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b="1" dirty="0">
                          <a:latin typeface="Century Gothic" panose="020B0502020202020204" pitchFamily="34" charset="0"/>
                        </a:rPr>
                        <a:t>Gemeinkosten</a:t>
                      </a:r>
                    </a:p>
                  </a:txBody>
                  <a:tcPr marL="36000" marR="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 dirty="0">
                          <a:latin typeface="Century Gothic" panose="020B0502020202020204" pitchFamily="34" charset="0"/>
                        </a:rPr>
                        <a:t>298</a:t>
                      </a: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advClick="0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5 | Folie 4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7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1459515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611722100"/>
              </p:ext>
            </p:extLst>
          </p:nvPr>
        </p:nvGraphicFramePr>
        <p:xfrm>
          <a:off x="627638" y="1031591"/>
          <a:ext cx="5616000" cy="248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180000">
                <a:tc>
                  <a:txBody>
                    <a:bodyPr/>
                    <a:lstStyle/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 In T€ </a:t>
                      </a:r>
                    </a:p>
                    <a:p>
                      <a:pPr algn="ct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2.2019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4.2019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5.2019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6.2019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7.2019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8.2019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9.2019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10.2019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11.2019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12.2019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-12.19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Raumkosten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136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Kfz-Kosten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Reparatur/Instandh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4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4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4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13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14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53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Abschreibungen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Werbekosten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Reisekosten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Kosten Warenabg.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Betriebliche Steuern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Versicherung/Beitr.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b="0" dirty="0">
                          <a:latin typeface="Century Gothic" panose="020B0502020202020204" pitchFamily="34" charset="0"/>
                        </a:rPr>
                        <a:t>Zinsaufwand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b="0" dirty="0">
                          <a:latin typeface="Century Gothic" panose="020B0502020202020204" pitchFamily="34" charset="0"/>
                        </a:rPr>
                        <a:t>Sonstige 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b="1" dirty="0">
                          <a:latin typeface="Century Gothic" panose="020B0502020202020204" pitchFamily="34" charset="0"/>
                        </a:rPr>
                        <a:t>Gemeinkosten</a:t>
                      </a:r>
                    </a:p>
                  </a:txBody>
                  <a:tcPr marL="36000" marR="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 dirty="0">
                          <a:latin typeface="Century Gothic" panose="020B0502020202020204" pitchFamily="34" charset="0"/>
                        </a:rPr>
                        <a:t>307</a:t>
                      </a: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805974797"/>
      </p:ext>
    </p:extLst>
  </p:cSld>
  <p:clrMapOvr>
    <a:masterClrMapping/>
  </p:clrMapOvr>
  <p:transition advClick="0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5 | Folie 5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7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1645097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383839146"/>
              </p:ext>
            </p:extLst>
          </p:nvPr>
        </p:nvGraphicFramePr>
        <p:xfrm>
          <a:off x="627638" y="1031591"/>
          <a:ext cx="5616000" cy="248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180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dirty="0">
                          <a:latin typeface="Century Gothic" panose="020B0502020202020204" pitchFamily="34" charset="0"/>
                        </a:rPr>
                        <a:t> In T€ </a:t>
                      </a:r>
                    </a:p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6000" marR="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2.2019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4.2019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5.2019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6.2019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7.2019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8.2019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9.2019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10.2019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11.2019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12.2019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-12.19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Raumkosten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</a:t>
                      </a: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Kfz-Kosten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Reparatur/Instandh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19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Abschreibungen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Werbekosten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Reisekosten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Kosten Warenabg.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Betriebliche Steuern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Versicherung/Beitr.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b="0" dirty="0">
                          <a:latin typeface="Century Gothic" panose="020B0502020202020204" pitchFamily="34" charset="0"/>
                        </a:rPr>
                        <a:t>Zinsaufwand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17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17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17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b="0" dirty="0">
                          <a:latin typeface="Century Gothic" panose="020B0502020202020204" pitchFamily="34" charset="0"/>
                        </a:rPr>
                        <a:t>Sonstige 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b="1" dirty="0">
                          <a:latin typeface="Century Gothic" panose="020B0502020202020204" pitchFamily="34" charset="0"/>
                        </a:rPr>
                        <a:t>Gemeinkosten</a:t>
                      </a:r>
                    </a:p>
                  </a:txBody>
                  <a:tcPr marL="36000" marR="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82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82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 dirty="0">
                          <a:latin typeface="Century Gothic" panose="020B0502020202020204" pitchFamily="34" charset="0"/>
                        </a:rPr>
                        <a:t>173</a:t>
                      </a: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advClick="0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5 | Folie 6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7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1831431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923948771"/>
              </p:ext>
            </p:extLst>
          </p:nvPr>
        </p:nvGraphicFramePr>
        <p:xfrm>
          <a:off x="630526" y="1034306"/>
          <a:ext cx="5616000" cy="248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180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dirty="0">
                          <a:latin typeface="Century Gothic" panose="020B0502020202020204" pitchFamily="34" charset="0"/>
                        </a:rPr>
                        <a:t>In T€  </a:t>
                      </a:r>
                    </a:p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6000" marR="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2.2019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4.2019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5.2019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6.2019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7.2019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8.2019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9.2019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10.2019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11.2019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12.2019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-12.19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Raumkosten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Kfz-Kosten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Reparatur/Instandh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6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22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15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54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Abschreibungen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Werbekosten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Reisekosten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Kosten Warenabg.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Betriebliche Steuern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Versicherung/Beitr.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b="0" dirty="0">
                          <a:latin typeface="Century Gothic" panose="020B0502020202020204" pitchFamily="34" charset="0"/>
                        </a:rPr>
                        <a:t>Zinsaufwand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b="0" dirty="0">
                          <a:latin typeface="Century Gothic" panose="020B0502020202020204" pitchFamily="34" charset="0"/>
                        </a:rPr>
                        <a:t>Sonstige 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b="1" dirty="0">
                          <a:latin typeface="Century Gothic" panose="020B0502020202020204" pitchFamily="34" charset="0"/>
                        </a:rPr>
                        <a:t>Gemeinkosten</a:t>
                      </a:r>
                    </a:p>
                  </a:txBody>
                  <a:tcPr marL="36000" marR="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119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127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 dirty="0">
                          <a:latin typeface="Century Gothic" panose="020B0502020202020204" pitchFamily="34" charset="0"/>
                        </a:rPr>
                        <a:t>504</a:t>
                      </a: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advClick="0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5 | Folie 7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2011075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95011533"/>
      </p:ext>
    </p:extLst>
  </p:cSld>
  <p:clrMapOvr>
    <a:masterClrMapping/>
  </p:clrMapOvr>
  <p:transition advClick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2 | Folie 2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7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graphicFrame>
        <p:nvGraphicFramePr>
          <p:cNvPr id="24" name="Tabel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7675361"/>
              </p:ext>
            </p:extLst>
          </p:nvPr>
        </p:nvGraphicFramePr>
        <p:xfrm>
          <a:off x="0" y="1035010"/>
          <a:ext cx="97483" cy="135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4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3120">
                <a:tc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" name="Rechteck 8"/>
          <p:cNvSpPr/>
          <p:nvPr/>
        </p:nvSpPr>
        <p:spPr>
          <a:xfrm>
            <a:off x="0" y="1098558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638810948"/>
              </p:ext>
            </p:extLst>
          </p:nvPr>
        </p:nvGraphicFramePr>
        <p:xfrm>
          <a:off x="627638" y="1031591"/>
          <a:ext cx="5616000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3.2019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3.2019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Diff.</a:t>
                      </a:r>
                    </a:p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Ist-</a:t>
                      </a:r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Abw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3.2019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1.19- 3.19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1.19- 3.19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Diff.</a:t>
                      </a:r>
                    </a:p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Ist-</a:t>
                      </a:r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Abw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- 3.19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SUMME ERLÖSE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421.979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459.200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-37.221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-8,1%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1.310.264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1.379.500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-69.236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-5,0%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Bestandsveränderung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-21.364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-21.364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11.708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11.708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GESAMTLEISTUNG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400.616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437.836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-37.220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-8,5%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1.321.972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1.391.208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-69.236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-5,0%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Material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164.177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156.769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7.408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4,7%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491.056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470.998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20.058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4,3%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Fremdleistungen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20.840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21.300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-460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-2,2%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61.664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63.600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-1.936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ROHERTRAG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215.598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259.767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-44.169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-17,0%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769.253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856.610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-87.357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-10,2%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Produktivlöhne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118.468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122.428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-3.960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-3,2%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355.472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367.284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-11.812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-3,2%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97.131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137.339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-40.208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-29,3%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413.780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489.326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-75.546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-15,4%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Sonst. Personalkosten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7.669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8.300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-631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-7,6%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23.042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24.900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-1.858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-7,5%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89.461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129.039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-39.578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-30,7%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390.738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464.426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-73.688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-15,9%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Gemeinkosten (o.Pers.)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23.423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21.100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2.323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70.424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63.900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6.524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10,2%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66.038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107.939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-41.901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-38,8%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320.314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400.526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-80.212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-20,0%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Neutrale Erträge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Neutraler Aufwand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VORL. ERGEBNIS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66.038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107.939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-41.901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-38,8%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320.314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400.526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-80.212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 dirty="0">
                          <a:latin typeface="Century Gothic" panose="020B0502020202020204" pitchFamily="34" charset="0"/>
                        </a:rPr>
                        <a:t>-20,0%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advClick="0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5 | Folie 8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2197409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5 | Folie 9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2377053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5 | Folie 10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2557449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5230735"/>
      </p:ext>
    </p:extLst>
  </p:cSld>
  <p:clrMapOvr>
    <a:masterClrMapping/>
  </p:clrMapOvr>
  <p:transition advClick="0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6 | Folie 1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7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891864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12" name="Tabelle 1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719790203"/>
              </p:ext>
            </p:extLst>
          </p:nvPr>
        </p:nvGraphicFramePr>
        <p:xfrm>
          <a:off x="627638" y="1031591"/>
          <a:ext cx="5616000" cy="347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 </a:t>
                      </a:r>
                    </a:p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 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1.19- 3.19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1.19- 3.19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Diff.</a:t>
                      </a:r>
                    </a:p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Ist-</a:t>
                      </a:r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Abw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- 3.19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PlanFort</a:t>
                      </a:r>
                      <a:r>
                        <a:rPr lang="de-DE" sz="600" dirty="0">
                          <a:latin typeface="Century Gothic" panose="020B0502020202020204" pitchFamily="34" charset="0"/>
                        </a:rPr>
                        <a:t>.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1.19-12.19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1.19-12.19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Delta zu</a:t>
                      </a:r>
                    </a:p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Jahresplan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4.19-12.19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SUMME ERLÖSE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3.556.826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3.767.200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-210.374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-5,6%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13.169.726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13.380.100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9.823.274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9.612.900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Bestandsveränderung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36.330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36.330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36.330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36.330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GESAMTLEISTUNG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3.593.156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3.803.530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-210.374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-5,5%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13.206.056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13.416.430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9.823.274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9.612.900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Material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1.321.162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1.292.298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28.864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2,2%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4.812.891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4.784.027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3.462.865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3.491.729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Fremdleistungen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168.999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173.400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-4.401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-2,5%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631.299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635.700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466.701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462.300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ROHERTRAG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2.102.994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2.337.832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-234.838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-10,0%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7.761.865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7.996.703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5.893.709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5.658.871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Produktivlöhne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882.060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909.184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-27.124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3.610.960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3.638.084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2.756.024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2.728.900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1.220.934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1.428.648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-207.714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-14,5%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4.150.905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4.358.619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3.137.685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2.929.971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pt-BR" sz="600">
                          <a:latin typeface="Century Gothic" panose="020B0502020202020204" pitchFamily="34" charset="0"/>
                        </a:rPr>
                        <a:t>Sonst. Personalkosten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446.397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482.400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-36.003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-7,5%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1.893.597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1.929.600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1.483.203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1.447.200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774.538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946.248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-171.710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-18,1%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2.257.309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2.429.019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1.654.481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1.482.771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Raumkosten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143.253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147.100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-3.847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-2,6%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583.853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587.700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444.447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440.600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Kfz-Kosten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9.972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10.000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-0,3%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41.572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41.600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31.628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31.600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Reparatur/Instandhaltung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77.729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72.100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5.629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7,8%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285.429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279.800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202.071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207.700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Abschreibungen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69.873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71.100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-1.227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-1,7%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284.319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285.546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215.673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214.446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Werbekosten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27.809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28.800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-991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-3,4%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113.909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114.900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87.091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86.100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Reisekosten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47.779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49.200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-1.421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-2,9%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195.979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197.400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149.621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148.200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Kosten Warenabgabe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18.685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19.600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-915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-4,7%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76.985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77.900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59.215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58.300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Betriebliche Steuern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47.580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66.000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-18.420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-27,9%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246.480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264.900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217.320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198.900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Versicherung/Beiträge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49.432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56.400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-6.968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-12,4%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217.432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224.400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174.968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168.000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Zinsaufwand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51.413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51.413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51.413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51.413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Sonstige Kosten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Gemeinkosten (o.Pers.)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543.525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571.713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-28.188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-4,9%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2.097.371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2.125.559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1.582.034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1.553.846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231.013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374.535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-143.522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-38,3%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159.938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303.460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72.447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 dirty="0">
                          <a:latin typeface="Century Gothic" panose="020B0502020202020204" pitchFamily="34" charset="0"/>
                        </a:rPr>
                        <a:t>-71.075</a:t>
                      </a: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advClick="0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6 | Folie 2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7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1098025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6" name="Tabelle 5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539562122"/>
              </p:ext>
            </p:extLst>
          </p:nvPr>
        </p:nvGraphicFramePr>
        <p:xfrm>
          <a:off x="627638" y="1031591"/>
          <a:ext cx="5616000" cy="347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 </a:t>
                      </a:r>
                    </a:p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 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1.19- 3.19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1.19- 3.19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Diff.</a:t>
                      </a:r>
                    </a:p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Ist-</a:t>
                      </a:r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Abw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- 3.19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PlanFort</a:t>
                      </a:r>
                      <a:r>
                        <a:rPr lang="de-DE" sz="600" dirty="0">
                          <a:latin typeface="Century Gothic" panose="020B0502020202020204" pitchFamily="34" charset="0"/>
                        </a:rPr>
                        <a:t>.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1.19-12.19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1.19-12.19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Delta zu</a:t>
                      </a:r>
                    </a:p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Jahresplan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4.19-12.19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SUMME ERLÖSE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1.310.264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1.379.500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-69.236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-5,0%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5.005.364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5.074.600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3.764.336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3.695.100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Bestandsveränderung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11.708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11.708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11.708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11.708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GESAMTLEISTUNG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1.321.972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1.391.208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-69.236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-5,0%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5.017.072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5.086.308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3.764.336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3.695.100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Material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491.056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470.998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20.058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4,3%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1.752.585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1.732.527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1.241.471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1.261.529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Fremdleistungen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61.664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63.600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-1.936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229.864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231.800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170.136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168.200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ROHERTRAG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769.253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856.610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-87.357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-10,2%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3.034.624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3.121.981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2.352.728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2.265.371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Produktivlöhne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355.472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367.284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-11.812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-3,2%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1.457.372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1.469.184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1.113.712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1.101.900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413.780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489.326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-75.546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-15,4%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1.577.251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1.652.797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1.239.017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1.163.471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pt-BR" sz="600">
                          <a:latin typeface="Century Gothic" panose="020B0502020202020204" pitchFamily="34" charset="0"/>
                        </a:rPr>
                        <a:t>Sonst. Personalkosten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23.042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24.900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-1.858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-7,5%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97.742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99.600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76.558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74.700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390.738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464.426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-73.688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-15,9%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1.479.509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1.553.197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1.162.459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1.088.771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Raumkosten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30.886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31.800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-914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-2,9%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126.286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127.200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96.314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95.400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Kfz-Kosten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Reparatur/Instandhaltung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12.197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12.800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-603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-4,7%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49.997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50.600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38.403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37.800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Abschreibungen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11.163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8.163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272,1%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21.309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13.146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1.983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10.146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Werbekosten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Reisekosten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2.896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-104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-3,5%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11.896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9.104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Kosten Warenabgabe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Betriebliche Steuern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6.771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6.700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71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1,1%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26.971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26.900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20.129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20.200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Versicherung/Beiträge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6.511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6.600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-89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-1,3%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26.811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26.900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20.389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20.300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Zinsaufwand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Sonstige Kosten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Gemeinkosten (o.Pers.)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70.424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63.900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6.524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10,2%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263.270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256.746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186.322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192.846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320.314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400.526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-80.212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-20,0%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1.216.239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1.296.451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976.137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 dirty="0">
                          <a:latin typeface="Century Gothic" panose="020B0502020202020204" pitchFamily="34" charset="0"/>
                        </a:rPr>
                        <a:t>895.925</a:t>
                      </a: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207832360"/>
      </p:ext>
    </p:extLst>
  </p:cSld>
  <p:clrMapOvr>
    <a:masterClrMapping/>
  </p:clrMapOvr>
  <p:transition advClick="0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6 | Folie 3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7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1283607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6" name="Tabelle 5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923236887"/>
              </p:ext>
            </p:extLst>
          </p:nvPr>
        </p:nvGraphicFramePr>
        <p:xfrm>
          <a:off x="627638" y="1031591"/>
          <a:ext cx="5616000" cy="347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 </a:t>
                      </a:r>
                    </a:p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 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1.19- 3.19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1.19- 3.19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Diff.</a:t>
                      </a:r>
                    </a:p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Ist-</a:t>
                      </a:r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Abw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- 3.19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PlanFort</a:t>
                      </a:r>
                      <a:r>
                        <a:rPr lang="de-DE" sz="600" dirty="0">
                          <a:latin typeface="Century Gothic" panose="020B0502020202020204" pitchFamily="34" charset="0"/>
                        </a:rPr>
                        <a:t>.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1.19-12.19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1.19-12.19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Delta zu</a:t>
                      </a:r>
                    </a:p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Jahresplan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4.19-12.19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SUMME ERLÖSE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1.433.175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1.558.000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-124.825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-8,0%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5.398.675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5.523.500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4.090.325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3.965.500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Bestandsveränderung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16.417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16.417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16.417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16.417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GESAMTLEISTUNG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1.449.592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1.574.417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-124.825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-7,9%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5.415.092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5.539.917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4.090.325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3.965.500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Material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565.827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561.200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4.627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0,8%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2.086.427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2.081.800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1.515.973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1.520.600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Fremdleistungen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77.186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79.100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-1.914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-2,4%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289.186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291.100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213.914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212.000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ROHERTRAG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806.579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934.117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-127.538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-13,7%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3.039.479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3.167.017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2.360.438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2.232.900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Produktivlöhne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348.285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358.800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-10.515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-2,9%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1.424.385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1.434.900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1.086.615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1.076.100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458.294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575.317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-117.023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-20,3%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1.615.094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1.732.117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1.273.823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1.156.800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pt-BR" sz="600">
                          <a:latin typeface="Century Gothic" panose="020B0502020202020204" pitchFamily="34" charset="0"/>
                        </a:rPr>
                        <a:t>Sonst. Personalkosten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23.872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24.900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-1.028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-4,1%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98.572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99.600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75.728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74.700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434.422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550.417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-115.995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-21,1%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1.516.522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1.632.517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1.198.095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1.082.100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Raumkosten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31.883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32.700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-817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-2,5%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130.283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131.100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99.217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98.400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Kfz-Kosten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Reparatur/Instandhaltung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12.561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12.800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-239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-1,9%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50.961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51.200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38.639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38.400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Abschreibungen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11.525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-475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47.525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48.000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36.475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36.000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Werbekosten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Reisekosten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2.967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-1,1%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11.967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9.033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Kosten Warenabgabe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Betriebliche Steuern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6.703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7.100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-397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-5,6%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27.303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27.700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20.997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20.600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Versicherung/Beiträge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6.562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7.100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-538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-7,6%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27.162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27.700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21.138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20.600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Zinsaufwand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Sonstige Kosten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Gemeinkosten (o.Pers.)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72.200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74.700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-2.500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-3,3%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295.200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297.700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225.500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223.000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362.221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475.717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-113.496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-23,9%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1.221.321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1.334.817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972.596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 dirty="0">
                          <a:latin typeface="Century Gothic" panose="020B0502020202020204" pitchFamily="34" charset="0"/>
                        </a:rPr>
                        <a:t>859.100</a:t>
                      </a: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207832360"/>
      </p:ext>
    </p:extLst>
  </p:cSld>
  <p:clrMapOvr>
    <a:masterClrMapping/>
  </p:clrMapOvr>
  <p:transition advClick="0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6 | Folie 4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7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1458763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6" name="Tabelle 5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630824287"/>
              </p:ext>
            </p:extLst>
          </p:nvPr>
        </p:nvGraphicFramePr>
        <p:xfrm>
          <a:off x="627638" y="1031591"/>
          <a:ext cx="5616000" cy="347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 </a:t>
                      </a:r>
                    </a:p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 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1.19- 3.19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1.19- 3.19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Diff.</a:t>
                      </a:r>
                    </a:p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Ist-</a:t>
                      </a:r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Abw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- 3.19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PlanFort</a:t>
                      </a:r>
                      <a:r>
                        <a:rPr lang="de-DE" sz="600" dirty="0">
                          <a:latin typeface="Century Gothic" panose="020B0502020202020204" pitchFamily="34" charset="0"/>
                        </a:rPr>
                        <a:t>.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1.19-12.19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1.19-12.19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Delta zu</a:t>
                      </a:r>
                    </a:p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Jahresplan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4.19-12.19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SUMME ERLÖSE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813.387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829.700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-16.313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2.765.687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2.782.000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1.968.613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1.952.300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Bestandsveränderung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8.205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8.205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8.205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8.205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GESAMTLEISTUNG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821.592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837.905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-16.313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-1,9%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2.773.892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2.790.205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1.968.613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1.952.300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Material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264.280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260.100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4.180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1,6%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973.880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969.700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705.420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709.600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Fremdleistungen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30.149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30.700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-551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-1,8%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112.249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112.800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82.651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82.100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ROHERTRAG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527.162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547.105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-19.943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-3,6%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1.687.762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1.707.705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1.180.543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1.160.600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Produktivlöhne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178.302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183.100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-4.798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-2,6%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729.202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734.000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555.698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550.900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348.860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364.005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-15.145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-4,2%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958.560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973.705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624.845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609.700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pt-BR" sz="600">
                          <a:latin typeface="Century Gothic" panose="020B0502020202020204" pitchFamily="34" charset="0"/>
                        </a:rPr>
                        <a:t>Sonst. Personalkosten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24.556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24.900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-344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-1,4%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99.256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99.600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75.044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74.700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324.304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339.105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-14.801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-4,4%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859.304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874.105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549.801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535.000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Raumkosten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32.873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33.900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-1.027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134.573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135.600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102.727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101.700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Kfz-Kosten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Reparatur/Instandhaltung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13.054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13.600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-546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52.554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53.100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40.046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39.500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Abschreibungen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11.884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12.300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-416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-3,4%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48.784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49.200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37.316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36.900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Werbekosten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Reisekosten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3.090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-0,3%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12.790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12.800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9.710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9.700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Kosten Warenabgabe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Betriebliche Steuern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7.024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6.800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224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3,3%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28.524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28.300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21.276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21.500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Versicherung/Beiträge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6.821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6.900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-79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-1,1%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27.921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28.000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21.179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21.100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Zinsaufwand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Sonstige Kosten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Gemeinkosten (o.Pers.)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74.745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76.600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-1.855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-2,4%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305.145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307.000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232.255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230.400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249.559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262.505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-12.946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-4,9%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554.159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567.105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317.546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 dirty="0">
                          <a:latin typeface="Century Gothic" panose="020B0502020202020204" pitchFamily="34" charset="0"/>
                        </a:rPr>
                        <a:t>304.600</a:t>
                      </a: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57667447"/>
      </p:ext>
    </p:extLst>
  </p:cSld>
  <p:clrMapOvr>
    <a:masterClrMapping/>
  </p:clrMapOvr>
  <p:transition advClick="0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6 | Folie 5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7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1645097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6" name="Tabelle 5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028284233"/>
              </p:ext>
            </p:extLst>
          </p:nvPr>
        </p:nvGraphicFramePr>
        <p:xfrm>
          <a:off x="627638" y="1031591"/>
          <a:ext cx="5616000" cy="347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 </a:t>
                      </a:r>
                    </a:p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 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1.19- 3.19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1.19- 3.19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Diff.</a:t>
                      </a:r>
                    </a:p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Ist-</a:t>
                      </a:r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Abw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- 3.19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PlanFort</a:t>
                      </a:r>
                      <a:r>
                        <a:rPr lang="de-DE" sz="600" dirty="0">
                          <a:latin typeface="Century Gothic" panose="020B0502020202020204" pitchFamily="34" charset="0"/>
                        </a:rPr>
                        <a:t>.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1.19-12.19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1.19-12.19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Delta zu</a:t>
                      </a:r>
                    </a:p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Jahresplan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4.19-12.19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SUMME ERLÖSE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Bestandsveränderung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GESAMTLEISTUNG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Material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Fremdleistungen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ROHERTRAG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Produktivlöhne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pt-BR" sz="600">
                          <a:latin typeface="Century Gothic" panose="020B0502020202020204" pitchFamily="34" charset="0"/>
                        </a:rPr>
                        <a:t>Sonst. Personalkosten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144.665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170.100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-25.435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-15,0%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654.965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680.400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535.735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510.300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-144.665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-170.100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25.435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15,0%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-654.965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-680.400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-535.735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-510.300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Raumkosten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9.232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9.200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35.932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35.900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26.668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26.700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Kfz-Kosten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Reparatur/Instandhaltung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4.545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4.700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-155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-3,3%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18.745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18.900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14.355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14.200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Abschreibungen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2.883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-117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-3,9%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11.883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9.117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Werbekosten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Reisekosten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3.678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3.900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-222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-5,7%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15.278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15.500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11.822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11.600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Kosten Warenabgabe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Betriebliche Steuern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8.231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8.400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-169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-2,0%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33.531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33.700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25.469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25.300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Versicherung/Beiträge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1.544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1.500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44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3,0%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6.044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6.000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4.456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4.500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Zinsaufwand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51.413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51.413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51.413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51.413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Sonstige Kosten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Gemeinkosten (o.Pers.)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81.526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82.113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-587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-0,7%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172.826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173.413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91.887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91.300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-226.191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-252.213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26.022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10,3%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-827.791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-853.813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-627.622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 dirty="0">
                          <a:latin typeface="Century Gothic" panose="020B0502020202020204" pitchFamily="34" charset="0"/>
                        </a:rPr>
                        <a:t>-601.600</a:t>
                      </a: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207832360"/>
      </p:ext>
    </p:extLst>
  </p:cSld>
  <p:clrMapOvr>
    <a:masterClrMapping/>
  </p:clrMapOvr>
  <p:transition advClick="0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6 | Folie 6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7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1831431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6" name="Tabelle 5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495535551"/>
              </p:ext>
            </p:extLst>
          </p:nvPr>
        </p:nvGraphicFramePr>
        <p:xfrm>
          <a:off x="627638" y="1031591"/>
          <a:ext cx="5616000" cy="347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 </a:t>
                      </a:r>
                    </a:p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 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1.19- 3.19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1.19- 3.19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Diff.</a:t>
                      </a:r>
                    </a:p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Ist-</a:t>
                      </a:r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Abw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- 3.19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PlanFort</a:t>
                      </a:r>
                      <a:r>
                        <a:rPr lang="de-DE" sz="600" dirty="0">
                          <a:latin typeface="Century Gothic" panose="020B0502020202020204" pitchFamily="34" charset="0"/>
                        </a:rPr>
                        <a:t>.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1.19-12.19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1.19-12.19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Delta zu</a:t>
                      </a:r>
                    </a:p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Jahresplan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4.19-12.19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SUMME ERLÖSE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Bestandsveränderung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GESAMTLEISTUNG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Material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Fremdleistungen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ROHERTRAG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Produktivlöhne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pt-BR" sz="600">
                          <a:latin typeface="Century Gothic" panose="020B0502020202020204" pitchFamily="34" charset="0"/>
                        </a:rPr>
                        <a:t>Sonst. Personalkosten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72.724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75.000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-2.276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297.724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300.000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227.276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225.000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-72.724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-75.000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2.276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3,0%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-297.724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-300.000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-227.276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-225.000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Raumkosten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11.052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11.400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-348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-3,1%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44.952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45.300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34.248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33.900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Kfz-Kosten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Reparatur/Instandhaltung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21.564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14.700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6.864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46,7%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60.764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53.900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32.336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39.200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Abschreibungen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4.505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-7.495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-62,5%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40.505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48.000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43.495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36.000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Werbekosten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27.809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28.800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-991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-3,4%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113.909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114.900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87.091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86.100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Reisekosten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28.118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28.600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-482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-1,7%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114.618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115.100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86.982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86.500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Kosten Warenabgabe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18.685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19.600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-915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-4,7%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76.985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77.900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59.215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58.300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Betriebliche Steuern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10.085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10.300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-215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-2,1%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41.185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41.400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31.315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31.100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Versicherung/Beiträge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-3.188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1.900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-5.088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-267,8%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2.412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7.500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10.688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5.600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Zinsaufwand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Sonstige Kosten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Gemeinkosten (o.Pers.)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118.630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127.300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-8.671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-6,8%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495.330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504.000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385.371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376.700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-191.354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-202.300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10.946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5,4%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-793.054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-804.000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-612.646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 dirty="0">
                          <a:latin typeface="Century Gothic" panose="020B0502020202020204" pitchFamily="34" charset="0"/>
                        </a:rPr>
                        <a:t>-601.700</a:t>
                      </a: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207832360"/>
      </p:ext>
    </p:extLst>
  </p:cSld>
  <p:clrMapOvr>
    <a:masterClrMapping/>
  </p:clrMapOvr>
  <p:transition advClick="0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6 | Folie 7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2010377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64913364"/>
      </p:ext>
    </p:extLst>
  </p:cSld>
  <p:clrMapOvr>
    <a:masterClrMapping/>
  </p:clrMapOvr>
  <p:transition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2 | Folie 3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7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9" name="Rechteck 8"/>
          <p:cNvSpPr/>
          <p:nvPr/>
        </p:nvSpPr>
        <p:spPr>
          <a:xfrm>
            <a:off x="0" y="1283607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11" name="Tabelle 10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617961030"/>
              </p:ext>
            </p:extLst>
          </p:nvPr>
        </p:nvGraphicFramePr>
        <p:xfrm>
          <a:off x="627638" y="1031591"/>
          <a:ext cx="5616000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3.2019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3.2019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Diff.</a:t>
                      </a:r>
                    </a:p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Ist-</a:t>
                      </a:r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Abw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3.2019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1.19- 3.19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1.19- 3.19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Diff.</a:t>
                      </a:r>
                    </a:p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Ist-</a:t>
                      </a:r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Abw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- 3.19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SUMME ERLÖSE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488.233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527.700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-39.467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-7,5%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1.433.175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1.558.000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-124.825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-8,0%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Bestandsveränderung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6.418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6.418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16.417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16.417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GESAMTLEISTUNG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494.650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534.118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-39.468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-7,4%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1.449.592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1.574.417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-124.825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-7,9%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Material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187.485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189.800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-2.315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-1,2%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565.827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561.200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4.627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0,8%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Fremdleistungen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26.121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26.200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-79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-0,3%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77.186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79.100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-1.914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-2,4%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ROHERTRAG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281.044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318.118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-37.074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-11,7%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806.579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934.117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-127.538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-13,7%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Produktivlöhne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116.214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119.600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-3.386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-2,8%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348.285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358.800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-10.515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-2,9%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164.830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198.518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-33.688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-17,0%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458.294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575.317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-117.023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-20,3%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Sonst. Personalkosten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8.003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8.300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-297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-3,6%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23.872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24.900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-1.028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-4,1%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156.827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190.218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-33.391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-17,6%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434.422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550.417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-115.995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-21,1%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Gemeinkosten (o.Pers.)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24.100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25.000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-900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-3,6%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72.200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74.700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-2.500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-3,3%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132.727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165.218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-32.491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-19,7%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362.221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475.717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-113.496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-23,9%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Neutrale Erträge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Neutraler Aufwand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VORL. ERGEBNIS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132.727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165.218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-32.491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-19,7%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362.221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475.717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-113.496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 dirty="0">
                          <a:latin typeface="Century Gothic" panose="020B0502020202020204" pitchFamily="34" charset="0"/>
                        </a:rPr>
                        <a:t>-23,9%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advClick="0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6 | Folie 8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2195959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7832360"/>
      </p:ext>
    </p:extLst>
  </p:cSld>
  <p:clrMapOvr>
    <a:masterClrMapping/>
  </p:clrMapOvr>
  <p:transition advClick="0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6 | Folie 9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2377053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7832360"/>
      </p:ext>
    </p:extLst>
  </p:cSld>
  <p:clrMapOvr>
    <a:masterClrMapping/>
  </p:clrMapOvr>
  <p:transition advClick="0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6 | Folie 10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2557449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7832360"/>
      </p:ext>
    </p:extLst>
  </p:cSld>
  <p:clrMapOvr>
    <a:masterClrMapping/>
  </p:clrMapOvr>
  <p:transition advClick="0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7 | Folie 1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7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891864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3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0598175"/>
              </p:ext>
            </p:extLst>
          </p:nvPr>
        </p:nvGraphicFramePr>
        <p:xfrm>
          <a:off x="50800" y="2966839"/>
          <a:ext cx="6140450" cy="16623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" name="Tabelle 3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701583662"/>
              </p:ext>
            </p:extLst>
          </p:nvPr>
        </p:nvGraphicFramePr>
        <p:xfrm>
          <a:off x="-20362" y="880765"/>
          <a:ext cx="6264000" cy="2044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108000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Apr 2019</a:t>
                      </a:r>
                    </a:p>
                  </a:txBody>
                  <a:tcPr marL="36000" marR="36000" marT="14400" marB="1440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Mai 2019</a:t>
                      </a:r>
                    </a:p>
                  </a:txBody>
                  <a:tcPr marL="36000" marR="36000" marT="14400" marB="1440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Jun 2019</a:t>
                      </a:r>
                    </a:p>
                  </a:txBody>
                  <a:tcPr marL="36000" marR="36000" marT="14400" marB="1440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Jul 2019</a:t>
                      </a:r>
                    </a:p>
                  </a:txBody>
                  <a:tcPr marL="36000" marR="36000" marT="14400" marB="1440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Aug 2019</a:t>
                      </a:r>
                    </a:p>
                  </a:txBody>
                  <a:tcPr marL="36000" marR="36000" marT="14400" marB="1440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Sep 2019</a:t>
                      </a:r>
                    </a:p>
                  </a:txBody>
                  <a:tcPr marL="36000" marR="36000" marT="14400" marB="1440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Okt 2019</a:t>
                      </a:r>
                    </a:p>
                  </a:txBody>
                  <a:tcPr marL="36000" marR="36000" marT="14400" marB="1440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Nov 2019</a:t>
                      </a:r>
                    </a:p>
                  </a:txBody>
                  <a:tcPr marL="36000" marR="36000" marT="14400" marB="1440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Dez 2019</a:t>
                      </a:r>
                    </a:p>
                  </a:txBody>
                  <a:tcPr marL="36000" marR="36000" marT="14400" marB="1440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Jan 2020</a:t>
                      </a:r>
                    </a:p>
                  </a:txBody>
                  <a:tcPr marL="36000" marR="36000" marT="14400" marB="1440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Feb 2020</a:t>
                      </a:r>
                    </a:p>
                  </a:txBody>
                  <a:tcPr marL="36000" marR="36000" marT="14400" marB="1440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Mär 2020</a:t>
                      </a:r>
                    </a:p>
                  </a:txBody>
                  <a:tcPr marL="36000" marR="36000" marT="14400" marB="14400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l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Summe Planeinnahmen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866.674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1.305.218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1.372.942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736.397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421.364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1.053.052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1.310.546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1.304.542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1.289.857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1.328.620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1.340.470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l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Summe Planausgaben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1.115.358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1.106.122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1.112.174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861.965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850.325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1.111.251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1.110.523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1.102.641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1.099.170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1.134.488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1.150.652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1.141.198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l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Einzahl. v. Forderungen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1.298.483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432.828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l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Auszahl. v. Verbindlichk.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-80.000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l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Sonstige Verbindl. o. USt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-2.000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l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USt-Zahllast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-49.363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-52.322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-48.944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-46.417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-50.692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-12.806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-12.388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-51.585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-47.272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-50.825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-50.008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-58.142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l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Liquiditätsergebnis I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51.761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141.058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144.100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464.560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-164.620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-702.693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-69.859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156.320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158.100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104.544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127.960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141.129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l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Summe Bilanzbeweg.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-90.000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-10.000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l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Liquiditätsergebnis II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51.761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141.058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144.100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374.560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-164.620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-702.693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-79.859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156.320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158.100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104.544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127.960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141.129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l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Summe Invest./Finanz.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-3.059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-3.082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-3.105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-3.128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-25.152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18.453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-3.199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-3.223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-4.453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-3.272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-3.296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-3.321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l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Liquiditätsergebnis III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48.702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137.976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140.995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371.432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-189.771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-684.240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-83.058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153.097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153.647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101.272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124.664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137.808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l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Summe Sonstige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-10.000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l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Liquiditätsergebnis IV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48.702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137.976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140.995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371.432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-189.771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-684.240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-83.058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143.097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153.647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101.272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124.664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137.808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l" fontAlgn="b"/>
                      <a:r>
                        <a:rPr lang="de-DE" sz="6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Liquiditätssaldo</a:t>
                      </a:r>
                      <a:endParaRPr lang="de-DE" sz="6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169.392</a:t>
                      </a:r>
                      <a:endParaRPr lang="de-DE" sz="6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307.369</a:t>
                      </a:r>
                      <a:endParaRPr lang="de-DE" sz="6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448.364</a:t>
                      </a:r>
                      <a:endParaRPr lang="de-DE" sz="6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819.795</a:t>
                      </a:r>
                      <a:endParaRPr lang="de-DE" sz="6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630.024</a:t>
                      </a:r>
                      <a:endParaRPr lang="de-DE" sz="6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-54.216</a:t>
                      </a: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-137.274</a:t>
                      </a:r>
                      <a:endParaRPr lang="de-DE" sz="6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5.823</a:t>
                      </a:r>
                      <a:endParaRPr lang="de-DE" sz="6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159.470</a:t>
                      </a:r>
                      <a:endParaRPr lang="de-DE" sz="6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260.742</a:t>
                      </a:r>
                      <a:endParaRPr lang="de-DE" sz="6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385.406</a:t>
                      </a:r>
                      <a:endParaRPr lang="de-DE" sz="6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523.215</a:t>
                      </a:r>
                      <a:endParaRPr lang="de-DE" sz="6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l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Kreditlimit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50.000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50.000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50.000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50.000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50.000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50.000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50.000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50.000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50.000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50.000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50.000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50.000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l" fontAlgn="b"/>
                      <a:r>
                        <a:rPr lang="de-DE" sz="600" b="1" i="0" u="none" strike="noStrike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</a:rPr>
                        <a:t>Finanzierungslücke</a:t>
                      </a:r>
                      <a:endParaRPr lang="de-DE" sz="600" b="1" i="0" u="none" strike="noStrike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i="0" u="none" strike="noStrike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i="0" u="none" strike="noStrike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i="0" u="none" strike="noStrike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i="0" u="none" strike="noStrike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i="0" u="none" strike="noStrike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</a:rPr>
                        <a:t>4.216</a:t>
                      </a:r>
                      <a:endParaRPr lang="de-DE" sz="600" b="1" i="0" u="none" strike="noStrike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</a:rPr>
                        <a:t>87.274</a:t>
                      </a:r>
                      <a:endParaRPr lang="de-DE" sz="600" b="1" i="0" u="none" strike="noStrike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i="0" u="none" strike="noStrike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i="0" u="none" strike="noStrike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i="0" u="none" strike="noStrike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i="0" u="none" strike="noStrike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 dirty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6000" marR="36000" marT="14400" marB="14400" anchor="b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advClick="0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7 | Folie 2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1098025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2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7400309"/>
              </p:ext>
            </p:extLst>
          </p:nvPr>
        </p:nvGraphicFramePr>
        <p:xfrm>
          <a:off x="734200" y="1030288"/>
          <a:ext cx="4900098" cy="3261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884504395"/>
      </p:ext>
    </p:extLst>
  </p:cSld>
  <p:clrMapOvr>
    <a:masterClrMapping/>
  </p:clrMapOvr>
  <p:transition advClick="0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7 | Folie 3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1283607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4504395"/>
      </p:ext>
    </p:extLst>
  </p:cSld>
  <p:clrMapOvr>
    <a:masterClrMapping/>
  </p:clrMapOvr>
  <p:transition advClick="0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7 | Folie 4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1459515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72583787"/>
      </p:ext>
    </p:extLst>
  </p:cSld>
  <p:clrMapOvr>
    <a:masterClrMapping/>
  </p:clrMapOvr>
  <p:transition advClick="0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7 | Folie 5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1645097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4504395"/>
      </p:ext>
    </p:extLst>
  </p:cSld>
  <p:clrMapOvr>
    <a:masterClrMapping/>
  </p:clrMapOvr>
  <p:transition advClick="0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7 | Folie 6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1831431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4504395"/>
      </p:ext>
    </p:extLst>
  </p:cSld>
  <p:clrMapOvr>
    <a:masterClrMapping/>
  </p:clrMapOvr>
  <p:transition advClick="0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7 | Folie 7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2011075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9647771"/>
      </p:ext>
    </p:extLst>
  </p:cSld>
  <p:clrMapOvr>
    <a:masterClrMapping/>
  </p:clrMapOvr>
  <p:transition advClick="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2 | Folie 4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7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9" name="Rechteck 8"/>
          <p:cNvSpPr/>
          <p:nvPr/>
        </p:nvSpPr>
        <p:spPr>
          <a:xfrm>
            <a:off x="0" y="1458889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11" name="Tabelle 10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139165648"/>
              </p:ext>
            </p:extLst>
          </p:nvPr>
        </p:nvGraphicFramePr>
        <p:xfrm>
          <a:off x="627638" y="1031591"/>
          <a:ext cx="5616000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3.2019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3.2019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Diff.</a:t>
                      </a:r>
                    </a:p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Ist-</a:t>
                      </a:r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Abw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3.2019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1.19- 3.19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1.19- 3.19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Diff.</a:t>
                      </a:r>
                    </a:p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Ist-</a:t>
                      </a:r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Abw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- 3.19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SUMME ERLÖSE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275.379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277.100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-1.721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-0,6%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813.387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829.700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-16.313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Bestandsveränderung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-7.062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-7.062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8.205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8.205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GESAMTLEISTUNG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268.317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270.038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-1.721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-0,6%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821.592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837.905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-16.313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-1,9%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Material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89.760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82.900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6.860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8,3%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264.280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260.100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4.180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1,6%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Fremdleistungen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10.332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10.500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-168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-1,6%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30.149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30.700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-551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-1,8%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ROHERTRAG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168.225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176.638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-8.413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-4,8%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527.162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547.105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-19.943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-3,6%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Produktivlöhne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59.278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61.100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-1.822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178.302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183.100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-4.798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-2,6%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108.948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115.538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-6.590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-5,7%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348.860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364.005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-15.145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-4,2%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Sonst. Personalkosten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8.232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8.300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-68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-0,8%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24.556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24.900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-344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-1,4%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100.716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107.238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-6.522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-6,1%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324.304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339.105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-14.801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-4,4%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Gemeinkosten (o.Pers.)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24.775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25.300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-525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-2,1%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74.745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76.600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-1.855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-2,4%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75.941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81.938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-5.997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-7,3%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249.559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262.505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-12.946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-4,9%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Neutrale Erträge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Neutraler Aufwand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VORL. ERGEBNIS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75.941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81.938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-5.997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-7,3%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249.559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262.505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-12.946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 dirty="0">
                          <a:latin typeface="Century Gothic" panose="020B0502020202020204" pitchFamily="34" charset="0"/>
                        </a:rPr>
                        <a:t>-4,9%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325510771"/>
      </p:ext>
    </p:extLst>
  </p:cSld>
  <p:clrMapOvr>
    <a:masterClrMapping/>
  </p:clrMapOvr>
  <p:transition advClick="0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7 | Folie 8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2197409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4504395"/>
      </p:ext>
    </p:extLst>
  </p:cSld>
  <p:clrMapOvr>
    <a:masterClrMapping/>
  </p:clrMapOvr>
  <p:transition advClick="0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7 | Folie 9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2377053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4504395"/>
      </p:ext>
    </p:extLst>
  </p:cSld>
  <p:clrMapOvr>
    <a:masterClrMapping/>
  </p:clrMapOvr>
  <p:transition advClick="0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7 | Folie 10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2557449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4504395"/>
      </p:ext>
    </p:extLst>
  </p:cSld>
  <p:clrMapOvr>
    <a:masterClrMapping/>
  </p:clrMapOvr>
  <p:transition advClick="0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3"/>
          <p:cNvSpPr txBox="1">
            <a:spLocks noChangeArrowheads="1"/>
          </p:cNvSpPr>
          <p:nvPr/>
        </p:nvSpPr>
        <p:spPr bwMode="auto">
          <a:xfrm>
            <a:off x="2192338" y="1125538"/>
            <a:ext cx="4029870" cy="1077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2" tIns="45716" rIns="91432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de-DE" sz="3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Wir danken für Ihre </a:t>
            </a:r>
          </a:p>
          <a:p>
            <a:pPr eaLnBrk="1" hangingPunct="1"/>
            <a:r>
              <a:rPr lang="de-DE" sz="3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Aufmerksamkeit.</a:t>
            </a:r>
            <a:endParaRPr lang="de-DE" sz="20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05483" name="Titel 11"/>
          <p:cNvSpPr>
            <a:spLocks noGrp="1"/>
          </p:cNvSpPr>
          <p:nvPr>
            <p:ph type="title"/>
          </p:nvPr>
        </p:nvSpPr>
        <p:spPr>
          <a:xfrm>
            <a:off x="1798638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End</a:t>
            </a:r>
          </a:p>
        </p:txBody>
      </p:sp>
      <p:sp>
        <p:nvSpPr>
          <p:cNvPr id="11" name="Interaktive Schaltfläche: Anpassen 10">
            <a:hlinkClick r:id="" action="ppaction://hlinkshowjump?jump=firstslide" highlightClick="1"/>
          </p:cNvPr>
          <p:cNvSpPr/>
          <p:nvPr/>
        </p:nvSpPr>
        <p:spPr>
          <a:xfrm>
            <a:off x="-1588" y="0"/>
            <a:ext cx="265113" cy="411163"/>
          </a:xfrm>
          <a:prstGeom prst="actionButtonBlank">
            <a:avLst/>
          </a:prstGeom>
          <a:solidFill>
            <a:schemeClr val="accent2">
              <a:lumMod val="20000"/>
              <a:lumOff val="8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b="1" dirty="0">
              <a:solidFill>
                <a:srgbClr val="333399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6085" name="Picture 44" descr="start_32.png">
            <a:hlinkClick r:id="rId14" action="ppaction://hlinksldjump"/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7213" y="2932113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902074" y="3884614"/>
            <a:ext cx="1274763" cy="122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noAutofit/>
          </a:bodyPr>
          <a:lstStyle/>
          <a:p>
            <a:pPr>
              <a:defRPr/>
            </a:pPr>
            <a:r>
              <a:rPr lang="de-DE" sz="80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cs typeface="Arial" pitchFamily="34" charset="0"/>
              </a:rPr>
              <a:t>Wirtschaftsprüfungsgesellschaft</a:t>
            </a:r>
            <a:endParaRPr lang="de-DE" sz="800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3" name="Text Box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902075" y="4216400"/>
            <a:ext cx="443880" cy="234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>
            <a:noAutofit/>
          </a:bodyPr>
          <a:lstStyle/>
          <a:p>
            <a:pPr>
              <a:defRPr/>
            </a:pPr>
            <a:r>
              <a:rPr lang="de-DE" sz="80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cs typeface="Arial" pitchFamily="34" charset="0"/>
              </a:rPr>
              <a:t>D 71638</a:t>
            </a:r>
            <a:endParaRPr lang="de-DE" sz="800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4" name="Text Box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345955" y="4270324"/>
            <a:ext cx="954088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r>
              <a:rPr lang="de-DE" sz="80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cs typeface="Arial" pitchFamily="34" charset="0"/>
              </a:rPr>
              <a:t>Ludwigsburg</a:t>
            </a:r>
            <a:endParaRPr lang="de-DE" sz="800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5" name="Text Box 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902076" y="4086226"/>
            <a:ext cx="1274762" cy="130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r>
              <a:rPr lang="de-DE" sz="80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cs typeface="Arial" pitchFamily="34" charset="0"/>
              </a:rPr>
              <a:t>Stuttgarter Str. 35</a:t>
            </a:r>
            <a:endParaRPr lang="de-DE" sz="800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6" name="Rechteck 35"/>
          <p:cNvSpPr/>
          <p:nvPr>
            <p:custDataLst>
              <p:tags r:id="rId6"/>
            </p:custDataLst>
          </p:nvPr>
        </p:nvSpPr>
        <p:spPr>
          <a:xfrm>
            <a:off x="3922497" y="3733800"/>
            <a:ext cx="2154238" cy="1444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900" b="1">
                <a:solidFill>
                  <a:srgbClr val="464F78"/>
                </a:solidFill>
                <a:latin typeface="Century Gothic" panose="020B0502020202020204" pitchFamily="34" charset="0"/>
                <a:ea typeface="Arial" charset="0"/>
                <a:cs typeface="Arial" pitchFamily="34" charset="0"/>
              </a:rPr>
              <a:t>ADD Steuerberatungsgesellschaft mbH</a:t>
            </a:r>
            <a:endParaRPr lang="de-DE" sz="900" b="1" dirty="0">
              <a:solidFill>
                <a:srgbClr val="464F78"/>
              </a:solidFill>
              <a:latin typeface="Century Gothic" panose="020B0502020202020204" pitchFamily="34" charset="0"/>
              <a:ea typeface="Arial" charset="0"/>
              <a:cs typeface="Arial" pitchFamily="34" charset="0"/>
            </a:endParaRPr>
          </a:p>
        </p:txBody>
      </p:sp>
      <p:sp>
        <p:nvSpPr>
          <p:cNvPr id="17" name="Text Box 3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942975" y="4086225"/>
            <a:ext cx="1357313" cy="12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de-DE" sz="800">
                <a:solidFill>
                  <a:srgbClr val="7F7F7F"/>
                </a:solidFill>
                <a:latin typeface="Century Gothic" panose="020B0502020202020204" pitchFamily="34" charset="0"/>
              </a:rPr>
              <a:t>Rosenstr. 46</a:t>
            </a:r>
            <a:endParaRPr lang="de-DE" sz="800" dirty="0">
              <a:solidFill>
                <a:srgbClr val="7F7F7F"/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Text Box 3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42975" y="4216757"/>
            <a:ext cx="28052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de-DE" sz="800">
                <a:solidFill>
                  <a:srgbClr val="7F7F7F"/>
                </a:solidFill>
                <a:latin typeface="Century Gothic" panose="020B0502020202020204" pitchFamily="34" charset="0"/>
              </a:rPr>
              <a:t>71638</a:t>
            </a:r>
            <a:endParaRPr lang="de-DE" sz="800" dirty="0">
              <a:solidFill>
                <a:srgbClr val="7F7F7F"/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Text Box 3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255713" y="4216400"/>
            <a:ext cx="954087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de-DE" sz="800">
                <a:solidFill>
                  <a:srgbClr val="7F7F7F"/>
                </a:solidFill>
                <a:latin typeface="Century Gothic" panose="020B0502020202020204" pitchFamily="34" charset="0"/>
              </a:rPr>
              <a:t>Ludwigsburg</a:t>
            </a:r>
            <a:endParaRPr lang="de-DE" sz="800" dirty="0">
              <a:solidFill>
                <a:srgbClr val="7F7F7F"/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Text Box 3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42975" y="3884176"/>
            <a:ext cx="65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>
              <a:defRPr/>
            </a:pPr>
            <a:endParaRPr lang="de-DE" sz="800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3" name="Text Box 3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942975" y="3733800"/>
            <a:ext cx="2387600" cy="1444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900" b="1">
                <a:solidFill>
                  <a:schemeClr val="tx2"/>
                </a:solidFill>
                <a:latin typeface="Century Gothic" panose="020B0502020202020204" pitchFamily="34" charset="0"/>
                <a:ea typeface="Arial" charset="0"/>
                <a:cs typeface="Arial" pitchFamily="34" charset="0"/>
              </a:rPr>
              <a:t>AC GmbH</a:t>
            </a:r>
            <a:endParaRPr lang="de-DE" sz="900" b="1" dirty="0">
              <a:solidFill>
                <a:schemeClr val="tx2"/>
              </a:solidFill>
              <a:latin typeface="Century Gothic" panose="020B0502020202020204" pitchFamily="34" charset="0"/>
              <a:ea typeface="Arial" charset="0"/>
              <a:cs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2 | Folie 5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1645097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2 | Folie 6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1831431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2 | Folie 7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2011487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OCVAR_G_A" val="POWERPNT"/>
  <p:tag name="DOCVAR_G_N" val="20031022110250"/>
  <p:tag name="DOCVAR_G_I" val="0"/>
  <p:tag name="STEUERFELD.LANDWIRTSCHAFT.J0" val="0"/>
  <p:tag name="STEUERFELD.GEWERBEBETRIEB.J0" val="0"/>
  <p:tag name="STEUERFELD.SELBSTÄNDIG.J0" val="0"/>
  <p:tag name="STEUERFELD.NICHTSELBSTÄNDIG.J0" val="0"/>
  <p:tag name="STEUERFELD.KAPITALVERMÖGEN.J0" val="0"/>
  <p:tag name="STEUERFELD.VERMIETUNGVERPACHTUNG.J0" val="0"/>
  <p:tag name="STEUERFELD.SONSTIGE.J0" val="0"/>
  <p:tag name="STEUERFELD.SUMMEEINKÜNFTE.J0" val="0"/>
  <p:tag name="STEUERFELD.ZUVERSTEUERNDESEINKOMME.J0" val="0"/>
  <p:tag name="STEUERFELD.ESTSOLI.J0" val="0"/>
  <p:tag name="STEUERFELD.KIRCHENSTEUER.J0" val="0"/>
  <p:tag name="STEUERFELD.KÖRPERSCHAFTSTEUER.J0" val="0"/>
  <p:tag name="STEUERFELD.STEUERSATZINKLSOLI.J0" val="0"/>
  <p:tag name="STEUERFELD.UMSATZSTEUER.J0" val="0"/>
  <p:tag name="STEUERFELD.NACHZAHLUNG.J0" val="0"/>
  <p:tag name="STEUERFELD.ERSTATTUNG.J0" val="0"/>
  <p:tag name="STEUERFELD.LANDWIRTSCHAFT.J1" val="0"/>
  <p:tag name="STEUERFELD.GEWERBEBETRIEB.J1" val="0"/>
  <p:tag name="STEUERFELD.SELBSTÄNDIG.J1" val="0"/>
  <p:tag name="STEUERFELD.NICHTSELBSTÄNDIG.J1" val="0"/>
  <p:tag name="STEUERFELD.KAPITALVERMÖGEN.J1" val="0"/>
  <p:tag name="STEUERFELD.VERMIETUNGVERPACHTUNG.J1" val="0"/>
  <p:tag name="STEUERFELD.SONSTIGE.J1" val="0"/>
  <p:tag name="STEUERFELD.SUMMEEINKÜNFTE.J1" val="0"/>
  <p:tag name="STEUERFELD.ZUVERSTEUERNDESEINKOMME.J1" val="0"/>
  <p:tag name="STEUERFELD.ESTSOLI.J1" val="0"/>
  <p:tag name="STEUERFELD.KIRCHENSTEUER.J1" val="0"/>
  <p:tag name="STEUERFELD.KÖRPERSCHAFTSTEUER.J1" val="0"/>
  <p:tag name="STEUERFELD.STEUERSATZINKLSOLI.J1" val="0"/>
  <p:tag name="STEUERFELD.UMSATZSTEUER.J1" val="0"/>
  <p:tag name="STEUERFELD.NACHZAHLUNG.J1" val="0"/>
  <p:tag name="STEUERFELD.ERSTATTUNG.J1" val="0"/>
  <p:tag name="STEUERFELD.LANDWIRTSCHAFT.J2" val="0"/>
  <p:tag name="STEUERFELD.GEWERBEBETRIEB.J2" val="0"/>
  <p:tag name="STEUERFELD.SELBSTÄNDIG.J2" val="0"/>
  <p:tag name="STEUERFELD.NICHTSELBSTÄNDIG.J2" val="0"/>
  <p:tag name="STEUERFELD.KAPITALVERMÖGEN.J2" val="0"/>
  <p:tag name="STEUERFELD.VERMIETUNGVERPACHTUNG.J2" val="0"/>
  <p:tag name="STEUERFELD.SONSTIGE.J2" val="0"/>
  <p:tag name="STEUERFELD.SUMMEEINKÜNFTE.J2" val="0"/>
  <p:tag name="STEUERFELD.ZUVERSTEUERNDESEINKOMME.J2" val="0"/>
  <p:tag name="STEUERFELD.ESTSOLI.J2" val="0"/>
  <p:tag name="STEUERFELD.KIRCHENSTEUER.J2" val="0"/>
  <p:tag name="STEUERFELD.KÖRPERSCHAFTSTEUER.J2" val="0"/>
  <p:tag name="STEUERFELD.STEUERSATZINKLSOLI.J2" val="0"/>
  <p:tag name="STEUERFELD.UMSATZSTEUER.J2" val="0"/>
  <p:tag name="STEUERFELD.NACHZAHLUNG.J2" val="0"/>
  <p:tag name="STEUERFELD.ERSTATTUNG.J2" val="0"/>
  <p:tag name="STEUERFELD.EST.VORAUSZAHLUNG_KIST.VJ0" val="583"/>
  <p:tag name="STEUERFELD.EST.NACHZAHLUNG_ERSTATTUNG_KIST.VJ0" val="-10"/>
  <p:tag name="STEUERFELD.EST.VORAUSZAHLUNG_SOLI.VJ0" val="360"/>
  <p:tag name="STEUERFELD.EST.NACHZAHLUNG_ERSTATTUNG_SOLI.VJ0" val="-10"/>
  <p:tag name="STEUERFELD.EST.VORAUSZAHLUNGEN_GESAMT.VJ0" val="7.423"/>
  <p:tag name="STEUERFELD.EST.NACHZAHLUNG_ERSTATTUNG_GESAMT.VJ0" val="-138"/>
  <p:tag name="VERSION" val="BilanzBWA"/>
  <p:tag name="LOGOHEIGHTADDISON" val="28"/>
  <p:tag name="LOGOWIDTHADDISON" val="108"/>
  <p:tag name="LOGOHEIGHTTSENIT" val="34"/>
  <p:tag name="LOGOWIDTHTSENIT" val="84"/>
  <p:tag name="LOGOHEIGHTCSPLUS" val="30"/>
  <p:tag name="LOGOWIDTHCSPLUS" val="92"/>
  <p:tag name="PPT_IS_JAP" val="1"/>
  <p:tag name="LOGOGESETZT" val="1"/>
  <p:tag name="BRANCHEUMSATZERLOESE" val="0"/>
  <p:tag name="BRANCHEUMSATZ" val="0"/>
  <p:tag name="BRANCHEMATERIAL" val="0"/>
  <p:tag name="BRANCHEROHERTRAG" val="0"/>
  <p:tag name="BRANCHESONSTBTRERLOESE" val="0"/>
  <p:tag name="BRANCHEBETRROHERTRAG" val="0"/>
  <p:tag name="BRANCHEPERSONAL" val="0"/>
  <p:tag name="BRANCHERAUMKOSTEN" val="0"/>
  <p:tag name="BRANCHEBETRSTEUERN" val="0"/>
  <p:tag name="BRANCHEABSCHREIBUNG" val="0"/>
  <p:tag name="BRANCHESONSTBETRAUFWENDUNGEN" val="0"/>
  <p:tag name="BRANCHEGESAMTKOSTEN" val="0"/>
  <p:tag name="BRANCHEBETRIEBSERGEBNIS" val="0"/>
  <p:tag name="BRANCHEZINSAUFWAND" val="0"/>
  <p:tag name="BRANCHEVORLERGEBNIS" val="0"/>
  <p:tag name="BRANCHEUMSATZERLOESEKENNZAHL" val=""/>
  <p:tag name="BRANCHEUMSATZKENNZAHL" val=""/>
  <p:tag name="BRANCHEMATERIALKENNZAHL" val=""/>
  <p:tag name="BRANCHEROHERTRAGKENNZAHL" val=""/>
  <p:tag name="BRANCHESONSTBTRERLOESEKENNZAHL" val=""/>
  <p:tag name="BRANCHEBETRROHERTRAGKENNZAHL" val=""/>
  <p:tag name="BRANCHEPERSONALKENNZAHL" val=""/>
  <p:tag name="BRANCHERAUMKOSTENKENNZAHL" val=""/>
  <p:tag name="BRANCHEBETRSTEUERNKENNZAHL" val=""/>
  <p:tag name="BRANCHEABSCHREIBUNGKENNZAHL" val=""/>
  <p:tag name="BRANCHESONSTBETRAUFWENDUNGENKENNZAHL" val=""/>
  <p:tag name="BRANCHEGESAMTKOSTENKENNZAHL" val=""/>
  <p:tag name="BRANCHEBETRIEBSERGEBNISKENNZAHL" val=""/>
  <p:tag name="BRANCHEZINSAUFWANDKENNZAHL" val=""/>
  <p:tag name="BRANCHEVORLERGEBNISKENNZAHL" val=""/>
  <p:tag name="BRANCHENVERGLEICH.GESAMTLEISTUNG.MANDANT" val=""/>
  <p:tag name="BRANCHENVERGLEICH.GESAMTLEISTUNG.BRANCHE" val=""/>
  <p:tag name="BRANCHENVERGLEICH.GESAMTLEISTUNG.ABWEICHUNG" val=""/>
  <p:tag name="BRANCHENVERGLEICH.ANZAHL_PERSONAL.MANDANT" val=""/>
  <p:tag name="BRANCHENVERGLEICH.ANZAHL_PERSONAL.BRANCHE" val=""/>
  <p:tag name="BRANCHENVERGLEICH.ANZAHL_PERSONAL.ABWEICHUNG" val=""/>
  <p:tag name="BRANCHENVERGLEICH.PRO_KOPF_UMSATZ.MANDANT" val=""/>
  <p:tag name="BRANCHENVERGLEICH.PRO_KOPF_UMSATZ.BRANCHE" val=""/>
  <p:tag name="BRANCHENVERGLEICH.PRO_KOPF_UMSATZ.ABWEICHUNG" val=""/>
  <p:tag name="BRANCHEANZAHLMITARBEITER" val=""/>
  <p:tag name="BRANCHEGESAMTLEISTUNG" val=""/>
  <p:tag name="UNTERNEHMENGESAMTLEISTUNG" val=""/>
  <p:tag name="UNTERNEHMENANZAHLMITARBEITER" val=""/>
  <p:tag name="UNTERNEHMENGESAMTLEISTUNGJEMA" val=""/>
  <p:tag name="BILTEXT1" val=""/>
  <p:tag name="BILTEXT2" val=""/>
  <p:tag name="BILTEXT3" val=""/>
  <p:tag name="BILTEXT4" val=""/>
  <p:tag name="BILTEXT5" val=""/>
  <p:tag name="BILTEXT6" val=""/>
  <p:tag name="BILTEXT7" val=""/>
  <p:tag name="BILTEXT8" val=""/>
  <p:tag name="BILTEXT9" val=""/>
  <p:tag name="BILTEXT10" val=""/>
  <p:tag name="BILTEXT11" val=""/>
  <p:tag name="BILTEXT12" val=""/>
  <p:tag name="BILTEXT13" val=""/>
  <p:tag name="BILTEXT14" val=""/>
  <p:tag name="BILTEXT15" val=""/>
  <p:tag name="EURTEXT1" val=""/>
  <p:tag name="EURTEXT2" val=""/>
  <p:tag name="EURTEXT3" val=""/>
  <p:tag name="EURTEXT4" val=""/>
  <p:tag name="EURTEXT5" val=""/>
  <p:tag name="EURTEXT6" val=""/>
  <p:tag name="EURTEXT7" val=""/>
  <p:tag name="EURTEXT8" val=""/>
  <p:tag name="EURTEXT9" val=""/>
  <p:tag name="EURTEXT10" val=""/>
  <p:tag name="EURTEXT11" val=""/>
  <p:tag name="EURTEXT12" val=""/>
  <p:tag name="EURTEXT13" val=""/>
  <p:tag name="EURTEXT14" val=""/>
  <p:tag name="EURTEXT15" val=""/>
  <p:tag name="ZUMUNTERNEHMEN_GRUENDUNG" val=""/>
  <p:tag name="ZUMUNTERNEHMEN_STANDORT" val=""/>
  <p:tag name="ZUMUNTERNEHMEN_EIGENTUEMER1" val=""/>
  <p:tag name="ZUMUNTERNEHMEN_EIGENTUEMER2" val=""/>
  <p:tag name="ZUMUNTERNEHMEN_EIGENTUEMER3" val=""/>
  <p:tag name="ZUMUNTERNEHMEN_EIGENTUEMER4" val=""/>
  <p:tag name="ZUMUNTERNEHMEN_EIGENTUEMER5" val=""/>
  <p:tag name="ZUMUNTERNEHMEN_EIGENTUEMERANTEIL1" val=""/>
  <p:tag name="ZUMUNTERNEHMEN_EIGENTUEMERANTEIL2" val=""/>
  <p:tag name="ZUMUNTERNEHMEN_EIGENTUEMERANTEIL3" val=""/>
  <p:tag name="ZUMUNTERNEHMEN_EIGENTUEMERANTEIL4" val=""/>
  <p:tag name="ZUMUNTERNEHMEN_EIGENTUEMERANTEIL5" val=""/>
  <p:tag name="ZUMUNTERNEHMEN_ANZAHLUNTERNEHMER" val=""/>
  <p:tag name="ZUMUNTERNEHMEN_ANZAHLMITARBEITER" val=""/>
  <p:tag name="ZUMUNTERNEHMEN_ANZAHLAZUBIS" val=""/>
  <p:tag name="ZUMUNTERNEHMEN_ANZAHLSONSTIGE" val=""/>
  <p:tag name="PROFILE" val="0"/>
  <p:tag name="LOGFILE" val="Falsch"/>
  <p:tag name="ENABLETAX" val="Falsch"/>
  <p:tag name="TEUROZUEURO" val="Falsch"/>
  <p:tag name="STEUERWERTE_ABWEICHENDER_MANDANT" val=""/>
  <p:tag name="STEUERFELD.EST.LUF.VJ0" val=""/>
  <p:tag name="STEUERFELD.EST.LUF.VJ1" val=""/>
  <p:tag name="STEUERFELD.EST.LUF.VJ2" val=""/>
  <p:tag name="STEUERFELD.EST.GEWERBE.VJ0" val=""/>
  <p:tag name="STEUERFELD.EST.GEWERBE.VJ1" val=""/>
  <p:tag name="STEUERFELD.EST.GEWERBE.VJ2" val=""/>
  <p:tag name="STEUERFELD.EST.SELBSTAENDIG.VJ0" val=""/>
  <p:tag name="STEUERFELD.EST.SELBSTAENDIG.VJ1" val=""/>
  <p:tag name="STEUERFELD.EST.SELBSTAENDIG.VJ2" val=""/>
  <p:tag name="STEUERFELD.EST.NICHT_SELBSTAENDIG.VJ0" val=""/>
  <p:tag name="STEUERFELD.EST.NICHT_SELBSTAENDIG.VJ1" val=""/>
  <p:tag name="STEUERFELD.EST.NICHT_SELBSTAENDIG.VJ2" val=""/>
  <p:tag name="STEUERFELD.EST.KAP.VJ0" val=""/>
  <p:tag name="STEUERFELD.EST.KAP.VJ1" val=""/>
  <p:tag name="STEUERFELD.EST.KAP.VJ2" val=""/>
  <p:tag name="STEUERFELD.EST.VUV.VJ0" val=""/>
  <p:tag name="STEUERFELD.EST.VUV.VJ1" val=""/>
  <p:tag name="STEUERFELD.EST.VUV.VJ2" val=""/>
  <p:tag name="STEUERFELD.EST.SONSTIGE.VJ0" val=""/>
  <p:tag name="STEUERFELD.EST.SONSTIGE.VJ1" val=""/>
  <p:tag name="STEUERFELD.EST.SONSTIGE.VJ2" val=""/>
  <p:tag name="STEUERFELD.EST.GESAMTBETRAG_EINKUENFTE.VJ0" val=""/>
  <p:tag name="STEUERFELD.EST.GESAMTBETRAG_EINKUENFTE.VJ1" val=""/>
  <p:tag name="STEUERFELD.EST.GESAMTBETRAG_EINKUENFTE.VJ2" val=""/>
  <p:tag name="STEUERFELD.EST.ZU_VERSTEUERNDES_EINKOMMEN.VJ0" val=""/>
  <p:tag name="STEUERFELD.EST.ZU_VERSTEUERNDES_EINKOMMEN.VJ1" val=""/>
  <p:tag name="STEUERFELD.EST.ZU_VERSTEUERNDES_EINKOMMEN.VJ2" val=""/>
  <p:tag name="STEUERFELD.EST.FESTZUSETZENDE_EST.VJ0" val=""/>
  <p:tag name="STEUERFELD.EST.FESTZUSETZENDE_EST.VJ1" val=""/>
  <p:tag name="STEUERFELD.EST.FESTZUSETZENDE_EST.VJ2" val=""/>
  <p:tag name="STEUERFELD.EST.FESTZUSETZENDE_KIST.VJ0" val=""/>
  <p:tag name="STEUERFELD.EST.FESTZUSETZENDE_KIST.VJ1" val=""/>
  <p:tag name="STEUERFELD.EST.FESTZUSETZENDE_KIST.VJ2" val=""/>
  <p:tag name="STEUERFELD.EST.FESTZUSETZENDE_SOLI.VJ0" val=""/>
  <p:tag name="STEUERFELD.EST.FESTZUSETZENDE_SOLI.VJ1" val=""/>
  <p:tag name="STEUERFELD.EST.FESTZUSETZENDE_SOLI.VJ2" val=""/>
  <p:tag name="STEUERFELD.EST.SUMME_STEUERN.VJ0" val=""/>
  <p:tag name="STEUERFELD.EST.SUMME_STEUERN.VJ1" val=""/>
  <p:tag name="STEUERFELD.EST.SUMME_STEUERN.VJ2" val=""/>
  <p:tag name="STEUERFELD.EST.STEUERBELASTUNG_IN_PROZENT.VJ0" val="0"/>
  <p:tag name="STEUERFELD.EST.STEUERBELASTUNG_IN_PROZENT.VJ1" val="0"/>
  <p:tag name="STEUERFELD.EST.STEUERBELASTUNG_IN_PROZENT.VJ2" val="0"/>
  <p:tag name="STEUERFELD.EST.VORAUSZAHLUNG_EST.VJ0" val=""/>
  <p:tag name="STEUERFELD.EST.VORAUSZAHLUNG_EST.VJ1" val=""/>
  <p:tag name="STEUERFELD.EST.VORAUSZAHLUNG_EST.VJ2" val=""/>
  <p:tag name="STEUERFELD.BST.STEUERLICHER_GEWINN.VJ0" val=""/>
  <p:tag name="STEUERFELD.BST.STEUERLICHER_GEWINN.VJ1" val=""/>
  <p:tag name="STEUERFELD.BST.STEUERLICHER_GEWINN.VJ2" val=""/>
  <p:tag name="STEUERFELD.BST.GEWERBESTEUER.VJ0" val=""/>
  <p:tag name="STEUERFELD.BST.GEWERBESTEUER.VJ1" val=""/>
  <p:tag name="STEUERFELD.BST.GEWERBESTEUER.VJ2" val=""/>
  <p:tag name="STEUERFELD.BST.KOERPERSCHAFTSSTEUER.VJ0" val=""/>
  <p:tag name="STEUERFELD.BST.KOERPERSCHAFTSSTEUER.VJ1" val=""/>
  <p:tag name="STEUERFELD.BST.KOERPERSCHAFTSSTEUER.VJ2" val=""/>
  <p:tag name="STEUERFELD.BST.SOLI.VJ0" val=""/>
  <p:tag name="STEUERFELD.BST.SOLI.VJ1" val=""/>
  <p:tag name="STEUERFELD.BST.SOLI.VJ2" val=""/>
  <p:tag name="STEUERFELD.BST.SUMME.VJ0" val=""/>
  <p:tag name="STEUERFELD.BST.SUMME.VJ1" val=""/>
  <p:tag name="STEUERFELD.BST.SUMME.VJ2" val=""/>
  <p:tag name="STEUERFELD.BST.STEUERBELASTUNG_IN_PROZENT.VJ0" val="0"/>
  <p:tag name="STEUERFELD.BST.STEUERBELASTUNG_IN_PROZENT.VJ1" val="0"/>
  <p:tag name="STEUERFELD.BST.STEUERBELASTUNG_IN_PROZENT.VJ2" val="0"/>
  <p:tag name="STEUERFELD.BST.VORAUSZAHLUNG_GEWST.VJ0" val=""/>
  <p:tag name="STEUERFELD.BST.VORAUSZAHLUNG_GEWST.VJ1" val=""/>
  <p:tag name="STEUERFELD.BST.VORAUSZAHLUNG_GEWST.VJ2" val=""/>
  <p:tag name="STEUERFELD.BST.VORAUSZAHLUNG_KST_SOLI.VJ0" val=""/>
  <p:tag name="STEUERFELD.BST.VORAUSZAHLUNG_KST_SOLI.VJ1" val=""/>
  <p:tag name="STEUERFELD.BST.VORAUSZAHLUNG_KST_SOLI.VJ2" val=""/>
  <p:tag name="STEUERFELD.BST.VORAUSZAHLUNG.VJ0" val=""/>
  <p:tag name="STEUERFELD.BST.VORAUSZAHLUNG.VJ1" val=""/>
  <p:tag name="STEUERFELD.BST.VORAUSZAHLUNG.VJ2" val=""/>
  <p:tag name="STEUERFELD.SUMME_STEUERN_GESAMT.VJ0" val=""/>
  <p:tag name="STEUERFELD.SUMME_STEUERN_GESAMT.VJ1" val=""/>
  <p:tag name="STEUERFELD.SUMME_STEUERN_GESAMT.VJ2" val=""/>
  <p:tag name="STEUERFELD.STEUERBELASTUNG_GESAMT_IN_PROZENT.VJ0" val="0"/>
  <p:tag name="STEUERFELD.STEUERBELASTUNG_GESAMT_IN_PROZENT.VJ1" val="0"/>
  <p:tag name="STEUERFELD.STEUERBELASTUNG_GESAMT_IN_PROZENT.VJ2" val="0"/>
  <p:tag name="STEUERFELD.BST.NACHZAHLUNG_ERSTATTUNG.VJ0" val=""/>
  <p:tag name="STEUERFELD.EST.NACHZAHLUNG_ERSTATTUNG_EST.VJ0" val=""/>
  <p:tag name="STEUERFELD.VORAUSZAHLUNGEN_GESAMT.VJ0" val=""/>
  <p:tag name="STEUERFELD.NACHZAHLUNG_ERSTATTUNG_GESAMT.VJ0" val=""/>
  <p:tag name="BILANZSCHEMA" val="4"/>
  <p:tag name="TSENIT_API_CSV_LOESCHEN" val="J"/>
  <p:tag name="NEG_EK_AKT" val="0"/>
  <p:tag name="LOGOEINSTELLUNGENGESPEICHERT" val="1"/>
  <p:tag name="OHNEBWA" val="0"/>
  <p:tag name="BWAMONAT" val="1"/>
  <p:tag name="AKTUALISIERE_SICHTBARE_FOLIEN" val="-1"/>
  <p:tag name="PRAESENTATIONAKTUALISIERT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enbezeichnung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DDEVARIABLEN.BilanzDatum_bis.MonatJahr"/>
  <p:tag name="ADDISONVARVORTEXT" val="© ADDISON Management-Report   "/>
  <p:tag name="ADDISONVAR_BWA" val="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"/>
  <p:tag name="NACHBEARBEITEN" val="0"/>
  <p:tag name="SLIDEVERSION" val="BilanzBWA"/>
  <p:tag name="FOLIENTYP" val=" 0"/>
  <p:tag name="BEREICH" val="Hauptmenü"/>
  <p:tag name="NAME" val="0.1.0"/>
  <p:tag name="BEZEICHNUNG" val="Startfolien Bilanz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DDEVARIABLEN.BilanzDatum_bis.MonatJahr"/>
  <p:tag name="ADDISONVARVORTEXT" val="Management-Report "/>
  <p:tag name="ADDISONVAR_BWA" val="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ELLENINHALT" val="Controlling"/>
  <p:tag name="KOSTKREISNR" val="0"/>
  <p:tag name="REPORT" val="DWKStInfo"/>
  <p:tag name="KST" val="1"/>
  <p:tag name="KOASCHEMA" val="850"/>
  <p:tag name="SPALTENSCHEMA" val="840"/>
  <p:tag name="SPALTEBEGINN" val="1"/>
  <p:tag name="ZEILEBEGINN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ELLENINHALT" val="Controlling"/>
  <p:tag name="KOSTKREISNR" val="0"/>
  <p:tag name="REPORT" val="DWKStInfo"/>
  <p:tag name="KST" val="301"/>
  <p:tag name="KOASCHEMA" val="850"/>
  <p:tag name="SPALTENSCHEMA" val="840"/>
  <p:tag name="SPALTEBEGINN" val="1"/>
  <p:tag name="ZEILEBEGINN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ELLENINHALT" val="Controlling"/>
  <p:tag name="KOSTKREISNR" val="0"/>
  <p:tag name="REPORT" val="DWKStInfo"/>
  <p:tag name="KST" val="302"/>
  <p:tag name="KOASCHEMA" val="850"/>
  <p:tag name="SPALTENSCHEMA" val="840"/>
  <p:tag name="SPALTEBEGINN" val="1"/>
  <p:tag name="ZEILEBEGINN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Kanzleiname2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ELLENINHALT" val="Controlling"/>
  <p:tag name="KOSTKREISNR" val="0"/>
  <p:tag name="REPORT" val="DWKStInfo"/>
  <p:tag name="KST" val="303"/>
  <p:tag name="KOASCHEMA" val="850"/>
  <p:tag name="SPALTENSCHEMA" val="840"/>
  <p:tag name="SPALTEBEGINN" val="1"/>
  <p:tag name="ZEILEBEGINN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ELLENINHALT" val="Controlling"/>
  <p:tag name="KOSTKREISNR" val="0"/>
  <p:tag name="REPORT" val="DWKStInfo"/>
  <p:tag name="KST" val="400"/>
  <p:tag name="KOASCHEMA" val="850"/>
  <p:tag name="SPALTENSCHEMA" val="840"/>
  <p:tag name="SPALTEBEGINN" val="1"/>
  <p:tag name="ZEILEBEGINN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Kanzlei_Land_PLZ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ELLENINHALT" val="Controlling"/>
  <p:tag name="KOSTKREISNR" val="0"/>
  <p:tag name="REPORT" val="DWKStInfo"/>
  <p:tag name="KST" val="500"/>
  <p:tag name="KOASCHEMA" val="850"/>
  <p:tag name="SPALTENSCHEMA" val="840"/>
  <p:tag name="SPALTEBEGINN" val="1"/>
  <p:tag name="ZEILEBEGINN" val="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Kanzlei_Ort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ELLENINHALT" val="Controlling"/>
  <p:tag name="KOSTKREISNR" val="0"/>
  <p:tag name="REPORT" val="DWKStInfo"/>
  <p:tag name="KST" val="1"/>
  <p:tag name="KOASCHEMA" val="830"/>
  <p:tag name="SPALTENSCHEMA" val="860"/>
  <p:tag name="SPALTEBEGINN" val="0"/>
  <p:tag name="ZEILEBEGINN" val="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Kanzlei_Strasse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ELLENINHALT" val="Controlling"/>
  <p:tag name="KOSTKREISNR" val="0"/>
  <p:tag name="REPORT" val="DWKStInfo"/>
  <p:tag name="KST" val="301"/>
  <p:tag name="KOASCHEMA" val="830"/>
  <p:tag name="SPALTENSCHEMA" val="860"/>
  <p:tag name="SPALTEBEGINN" val="0"/>
  <p:tag name="ZEILEBEGINN" val="0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ELLENINHALT" val="Controlling"/>
  <p:tag name="KOSTKREISNR" val="0"/>
  <p:tag name="REPORT" val="DWKStInfo"/>
  <p:tag name="KST" val="302"/>
  <p:tag name="KOASCHEMA" val="830"/>
  <p:tag name="SPALTENSCHEMA" val="860"/>
  <p:tag name="SPALTEBEGINN" val="0"/>
  <p:tag name="ZEILEBEGINN" val="0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ELLENINHALT" val="Controlling"/>
  <p:tag name="KOSTKREISNR" val="0"/>
  <p:tag name="REPORT" val="DWKStInfo"/>
  <p:tag name="KST" val="303"/>
  <p:tag name="KOASCHEMA" val="830"/>
  <p:tag name="SPALTENSCHEMA" val="860"/>
  <p:tag name="SPALTEBEGINN" val="0"/>
  <p:tag name="ZEILEBEGINN" val="0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Kanzleiname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ELLENINHALT" val="Controlling"/>
  <p:tag name="KOSTKREISNR" val="0"/>
  <p:tag name="REPORT" val="DWKStInfo"/>
  <p:tag name="KST" val="400"/>
  <p:tag name="KOASCHEMA" val="830"/>
  <p:tag name="SPALTENSCHEMA" val="860"/>
  <p:tag name="SPALTEBEGINN" val="0"/>
  <p:tag name="ZEILEBEGINN" val="0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ELLENINHALT" val="Controlling"/>
  <p:tag name="KOSTKREISNR" val="0"/>
  <p:tag name="REPORT" val="DWKStInfo"/>
  <p:tag name="KST" val="500"/>
  <p:tag name="KOASCHEMA" val="830"/>
  <p:tag name="SPALTENSCHEMA" val="860"/>
  <p:tag name="SPALTEBEGINN" val="0"/>
  <p:tag name="ZEILEBEGINN" val="0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a_Strasse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 &amp; Verlust"/>
  <p:tag name="NAME" val="2.6.4"/>
  <p:tag name="BEZEICHNUNG" val="Eigene Folie 4"/>
  <p:tag name="FOLIENTYP" val=" 0"/>
  <p:tag name="TABELLENINHALT" val="Controlling"/>
  <p:tag name="KOSTKREISNR" val="0"/>
  <p:tag name="REPORT" val="DWLiquiditätsvorschau"/>
  <p:tag name="SPALTEBEGINN" val="0"/>
  <p:tag name="ZEILEBEGINN" val="0"/>
  <p:tag name="TABELLENINHALT_ID1" val="Controlling"/>
  <p:tag name="KOSTKREISNR_ID1" val="0"/>
  <p:tag name="REPORT_ID1" val="DWLiquiditätsvorschau"/>
  <p:tag name="SPALTEBEGINN_ID1" val="0"/>
  <p:tag name="ZEILEBEGINN_ID1" val="0"/>
  <p:tag name="ZEILESPALTETAUSCH_ID1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DDEVARIABLEN.BilanzDatum_bis.MonatJahr"/>
  <p:tag name="ADDISONVARVORTEXT" val="© ADDISON Management-Report   "/>
  <p:tag name="ADDISONVAR_BWA" val="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a_Land_PLZ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ELLENINHALT" val="Controlling"/>
  <p:tag name="KOSTKREISNR" val="0"/>
  <p:tag name="REPORT" val="DWLiquiditätsvorschau"/>
  <p:tag name="SPALTEBEGINN" val="0"/>
  <p:tag name="ZEILEBEGINN" val="0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 &amp; Verlust"/>
  <p:tag name="NAME" val="2.6.4"/>
  <p:tag name="BEZEICHNUNG" val="Eigene Folie 4"/>
  <p:tag name="FOLIENTYP" val=" 0"/>
  <p:tag name="TABELLENINHALT" val="Controlling"/>
  <p:tag name="KOSTKREISNR" val="0"/>
  <p:tag name="REPORT" val="DWKStInfo"/>
  <p:tag name="KST" val="1000"/>
  <p:tag name="KOASCHEMA" val="101"/>
  <p:tag name="SPALTENSCHEMA" val="303"/>
  <p:tag name="SPALTEBEGINN" val="0"/>
  <p:tag name="ZEILEBEGINN" val="0"/>
  <p:tag name="TABELLENINHALT_ID3" val="Controlling"/>
  <p:tag name="KOSTKREISNR_ID3" val="0"/>
  <p:tag name="REPORT_ID3" val="DWKStInfo"/>
  <p:tag name="KST_ID3" val="1"/>
  <p:tag name="KOASCHEMA_ID3" val="22"/>
  <p:tag name="SPALTENSCHEMA_ID3" val="11"/>
  <p:tag name="SPALTEBEGINN_ID3" val="0"/>
  <p:tag name="ZEILEBEGINN_ID3" val="0"/>
  <p:tag name="ZEILESPALTETAUSCH_ID3" val="0"/>
  <p:tag name="TABELLENINHALT_ID2" val="Controlling"/>
  <p:tag name="KOSTKREISNR_ID2" val="0"/>
  <p:tag name="REPORT_ID2" val="DWKStInfo"/>
  <p:tag name="KST_ID2" val="1"/>
  <p:tag name="KOASCHEMA_ID2" val="22"/>
  <p:tag name="SPALTENSCHEMA_ID2" val="11"/>
  <p:tag name="SPALTEBEGINN_ID2" val="0"/>
  <p:tag name="ZEILEBEGINN_ID2" val="0"/>
  <p:tag name="ZEILESPALTETAUSCH_ID2" val="0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a_Ort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Unternehmensgegenstand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enbezeichnung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DDEN" val="1"/>
  <p:tag name="PROFILE" val="00010"/>
  <p:tag name="BEREICH" val="ohne"/>
  <p:tag name="NAME" val="0.9.0"/>
  <p:tag name="BEZEICHNUNG" val="Verabschiedung"/>
  <p:tag name="FOLIENTYP" val=" 0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Kanzleiname2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Kanzlei_Land_PLZ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Kanzlei_Ort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Kanzlei_Strasse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Kanzleiname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a_Strasse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a_Land_PLZ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a_Ort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Unternehmensgegenstand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 &amp; Verlust"/>
  <p:tag name="NAME" val="2.6.1"/>
  <p:tag name="BEZEICHNUNG" val="Eigene Folie 1"/>
  <p:tag name="FOLIENTYP" val=" 0"/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COLDEF1" val="050210|-1"/>
  <p:tag name="COLDEF2" val="060210|-1"/>
  <p:tag name="ROWDEF1" val="K000033060|5Total Revenues"/>
  <p:tag name="ROWDEF2" val="K100033060|5"/>
  <p:tag name="BWADATUM" val="0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enbezeichnung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Unternehmensgegenstand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DDEVARIABLEN.BilanzDatum_bis.MonatJahr"/>
  <p:tag name="ADDISONVARVORTEXT" val="Management-Report   "/>
  <p:tag name="ADDISONVAR_BWA" val="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ELLENINHALT" val="Controlling"/>
  <p:tag name="KOSTKREISNR" val="0"/>
  <p:tag name="REPORT" val="DWKStInfo"/>
  <p:tag name="KST" val="1"/>
  <p:tag name="KOASCHEMA" val="820"/>
  <p:tag name="SPALTENSCHEMA" val="820"/>
  <p:tag name="SPALTEBEGINN" val="0"/>
  <p:tag name="ZEILEBEGINN" val="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ELLENINHALT" val="Controlling"/>
  <p:tag name="KOSTKREISNR" val="0"/>
  <p:tag name="REPORT" val="DWKStInfo"/>
  <p:tag name="KST" val="301"/>
  <p:tag name="KOASCHEMA" val="820"/>
  <p:tag name="SPALTENSCHEMA" val="820"/>
  <p:tag name="SPALTEBEGINN" val="0"/>
  <p:tag name="ZEILEBEGINN" val="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ELLENINHALT" val="Controlling"/>
  <p:tag name="KOSTKREISNR" val="0"/>
  <p:tag name="REPORT" val="DWKStInfo"/>
  <p:tag name="KST" val="302"/>
  <p:tag name="KOASCHEMA" val="820"/>
  <p:tag name="SPALTENSCHEMA" val="820"/>
  <p:tag name="SPALTEBEGINN" val="0"/>
  <p:tag name="ZEILEBEGINN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enbezeichnung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ELLENINHALT" val="Controlling"/>
  <p:tag name="KOSTKREISNR" val="0"/>
  <p:tag name="REPORT" val="DWKStInfo"/>
  <p:tag name="KST" val="303"/>
  <p:tag name="KOASCHEMA" val="820"/>
  <p:tag name="SPALTENSCHEMA" val="820"/>
  <p:tag name="SPALTEBEGINN" val="0"/>
  <p:tag name="ZEILEBEGINN" val="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enbezeichnung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enbezeichnung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ELLENINHALT" val="Controlling"/>
  <p:tag name="KOSTKREISNR" val="0"/>
  <p:tag name="REPORT" val="DWKStInfo"/>
  <p:tag name="KST" val="1"/>
  <p:tag name="KOASCHEMA" val="830"/>
  <p:tag name="SPALTENSCHEMA" val="820"/>
  <p:tag name="SPALTEBEGINN" val="0"/>
  <p:tag name="ZEILEBEGINN" val="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ELLENINHALT" val="Controlling"/>
  <p:tag name="KOSTKREISNR" val="0"/>
  <p:tag name="REPORT" val="DWKStInfo"/>
  <p:tag name="KST" val="301"/>
  <p:tag name="KOASCHEMA" val="830"/>
  <p:tag name="SPALTENSCHEMA" val="820"/>
  <p:tag name="SPALTEBEGINN" val="0"/>
  <p:tag name="ZEILEBEGINN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enbezeichnung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ELLENINHALT" val="Controlling"/>
  <p:tag name="KOSTKREISNR" val="0"/>
  <p:tag name="REPORT" val="DWKStInfo"/>
  <p:tag name="KST" val="302"/>
  <p:tag name="KOASCHEMA" val="830"/>
  <p:tag name="SPALTENSCHEMA" val="820"/>
  <p:tag name="SPALTEBEGINN" val="0"/>
  <p:tag name="ZEILEBEGINN" val="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ELLENINHALT" val="Controlling"/>
  <p:tag name="KOSTKREISNR" val="0"/>
  <p:tag name="REPORT" val="DWKStInfo"/>
  <p:tag name="KST" val="303"/>
  <p:tag name="KOASCHEMA" val="830"/>
  <p:tag name="SPALTENSCHEMA" val="820"/>
  <p:tag name="SPALTEBEGINN" val="0"/>
  <p:tag name="ZEILEBEGINN" val="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enbezeichnung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enbezeichnung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ELLENINHALT" val="Controlling"/>
  <p:tag name="KOSTKREISNR" val="0"/>
  <p:tag name="REPORT" val="DWKostenartenInfo"/>
  <p:tag name="KSTSCHEMA" val="3"/>
  <p:tag name="KOA" val="20"/>
  <p:tag name="SPALTENSCHEMA" val="840"/>
  <p:tag name="SPALTEBEGINN" val="1"/>
  <p:tag name="ZEILEBEGINN" val="0"/>
</p:tagLst>
</file>

<file path=ppt/theme/theme1.xml><?xml version="1.0" encoding="utf-8"?>
<a:theme xmlns:a="http://schemas.openxmlformats.org/drawingml/2006/main" name="1_Masterfolien zur JA-Präsentato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Larissa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DDDDD"/>
        </a:solidFill>
        <a:ln w="6350">
          <a:solidFill>
            <a:srgbClr val="FFFFFF"/>
          </a:solidFill>
        </a:ln>
      </a:spPr>
      <a:bodyPr lIns="36000" rIns="36000" rtlCol="0" anchor="ctr"/>
      <a:lstStyle>
        <a:defPPr algn="ctr">
          <a:defRPr sz="700" b="0" dirty="0" smtClean="0">
            <a:solidFill>
              <a:srgbClr val="080808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1_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egrüßung und Verabschiedung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Larissa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DDDDD"/>
        </a:solidFill>
        <a:ln w="6350">
          <a:solidFill>
            <a:srgbClr val="FFFFFF"/>
          </a:solidFill>
        </a:ln>
      </a:spPr>
      <a:bodyPr lIns="36000" rIns="36000" rtlCol="0" anchor="ctr"/>
      <a:lstStyle>
        <a:defPPr algn="ctr">
          <a:defRPr sz="700" b="0" dirty="0" smtClean="0">
            <a:solidFill>
              <a:srgbClr val="080808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1_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5620</Words>
  <Application>Microsoft Office PowerPoint</Application>
  <PresentationFormat>Benutzerdefiniert</PresentationFormat>
  <Paragraphs>3715</Paragraphs>
  <Slides>63</Slides>
  <Notes>63</Notes>
  <HiddenSlides>37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63</vt:i4>
      </vt:variant>
    </vt:vector>
  </HeadingPairs>
  <TitlesOfParts>
    <vt:vector size="68" baseType="lpstr">
      <vt:lpstr>Century Gothic</vt:lpstr>
      <vt:lpstr>Arial</vt:lpstr>
      <vt:lpstr>Times New Roman</vt:lpstr>
      <vt:lpstr>1_Masterfolien zur JA-Präsentatoin</vt:lpstr>
      <vt:lpstr>Begrüßung und Verabschiedung</vt:lpstr>
      <vt:lpstr>Start</vt:lpstr>
      <vt:lpstr>Register 1 | Folie 1</vt:lpstr>
      <vt:lpstr>Register 2 | Folie 1</vt:lpstr>
      <vt:lpstr>Register 2 | Folie 2</vt:lpstr>
      <vt:lpstr>Register 2 | Folie 3</vt:lpstr>
      <vt:lpstr>Register 2 | Folie 4</vt:lpstr>
      <vt:lpstr>Register 2 | Folie 5</vt:lpstr>
      <vt:lpstr>Register 2 | Folie 6</vt:lpstr>
      <vt:lpstr>Register 2 | Folie 7</vt:lpstr>
      <vt:lpstr>Register 2 | Folie 8</vt:lpstr>
      <vt:lpstr>Register 2 | Folie 9</vt:lpstr>
      <vt:lpstr>Register 2 | Folie 10</vt:lpstr>
      <vt:lpstr>Register 3 | Folie 1</vt:lpstr>
      <vt:lpstr>Register 3 | Folie 2</vt:lpstr>
      <vt:lpstr>Register 3 | Folie 3</vt:lpstr>
      <vt:lpstr>Register 3 | Folie 4</vt:lpstr>
      <vt:lpstr>Register 3 | Folie 5</vt:lpstr>
      <vt:lpstr>Register 3 | Folie 6</vt:lpstr>
      <vt:lpstr>Register 3 | Folie 7</vt:lpstr>
      <vt:lpstr>Register 3 | Folie 8</vt:lpstr>
      <vt:lpstr>Register 3 | Folie 9</vt:lpstr>
      <vt:lpstr>Register 3 | Folie 10</vt:lpstr>
      <vt:lpstr>Register 4 | Folie 1</vt:lpstr>
      <vt:lpstr>Register 4 | Folie 2</vt:lpstr>
      <vt:lpstr>Register 4 | Folie 3</vt:lpstr>
      <vt:lpstr>Register 4 | Folie 4</vt:lpstr>
      <vt:lpstr>Register 4 | Folie 5</vt:lpstr>
      <vt:lpstr>Register 4 | Folie 6</vt:lpstr>
      <vt:lpstr>Register 4 | Folie 7</vt:lpstr>
      <vt:lpstr>Register 4 | Folie 8</vt:lpstr>
      <vt:lpstr>Register 4 | Folie 9</vt:lpstr>
      <vt:lpstr>Register 4 | Folie 10</vt:lpstr>
      <vt:lpstr>Register 5 | Folie 1</vt:lpstr>
      <vt:lpstr>Register 5 | Folie 2</vt:lpstr>
      <vt:lpstr>Register 5 | Folie 3</vt:lpstr>
      <vt:lpstr>Register 5 | Folie 4</vt:lpstr>
      <vt:lpstr>Register 5 | Folie 5</vt:lpstr>
      <vt:lpstr>Register 5 | Folie 6</vt:lpstr>
      <vt:lpstr>Register 5 | Folie 7</vt:lpstr>
      <vt:lpstr>Register 5 | Folie 8</vt:lpstr>
      <vt:lpstr>Register 5 | Folie 9</vt:lpstr>
      <vt:lpstr>Register 5 | Folie 10</vt:lpstr>
      <vt:lpstr>Register 6 | Folie 1</vt:lpstr>
      <vt:lpstr>Register 6 | Folie 2</vt:lpstr>
      <vt:lpstr>Register 6 | Folie 3</vt:lpstr>
      <vt:lpstr>Register 6 | Folie 4</vt:lpstr>
      <vt:lpstr>Register 6 | Folie 5</vt:lpstr>
      <vt:lpstr>Register 6 | Folie 6</vt:lpstr>
      <vt:lpstr>Register 6 | Folie 7</vt:lpstr>
      <vt:lpstr>Register 6 | Folie 8</vt:lpstr>
      <vt:lpstr>Register 6 | Folie 9</vt:lpstr>
      <vt:lpstr>Register 6 | Folie 10</vt:lpstr>
      <vt:lpstr>Register 7 | Folie 1</vt:lpstr>
      <vt:lpstr>Register 7 | Folie 2</vt:lpstr>
      <vt:lpstr>Register 7 | Folie 3</vt:lpstr>
      <vt:lpstr>Register 7 | Folie 4</vt:lpstr>
      <vt:lpstr>Register 7 | Folie 5</vt:lpstr>
      <vt:lpstr>Register 7 | Folie 6</vt:lpstr>
      <vt:lpstr>Register 7 | Folie 7</vt:lpstr>
      <vt:lpstr>Register 7 | Folie 8</vt:lpstr>
      <vt:lpstr>Register 7 | Folie 9</vt:lpstr>
      <vt:lpstr>Register 7 | Folie 10</vt:lpstr>
      <vt:lpstr>End</vt:lpstr>
    </vt:vector>
  </TitlesOfParts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dc:description/>
  <cp:lastModifiedBy/>
  <cp:revision>1</cp:revision>
  <dcterms:created xsi:type="dcterms:W3CDTF">2013-07-30T11:54:54Z</dcterms:created>
  <dcterms:modified xsi:type="dcterms:W3CDTF">2019-02-12T14:40:59Z</dcterms:modified>
  <cp:contentStatus/>
</cp:coreProperties>
</file>