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0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2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4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6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8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9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0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1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2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3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24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25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26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27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2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30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31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3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3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34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35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36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37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38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39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40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41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42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43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44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45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46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47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48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49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50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51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52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5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54.xml" ContentType="application/vnd.openxmlformats-officedocument.presentationml.notesSlide+xml"/>
  <Override PartName="/ppt/charts/chart2.xml" ContentType="application/vnd.openxmlformats-officedocument.drawingml.chart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55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56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57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58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5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60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61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6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 saveSubsetFonts="1">
  <p:sldMasterIdLst>
    <p:sldMasterId id="2147485255" r:id="rId4"/>
    <p:sldMasterId id="2147485268" r:id="rId5"/>
  </p:sldMasterIdLst>
  <p:notesMasterIdLst>
    <p:notesMasterId r:id="rId69"/>
  </p:notesMasterIdLst>
  <p:handoutMasterIdLst>
    <p:handoutMasterId r:id="rId70"/>
  </p:handoutMasterIdLst>
  <p:sldIdLst>
    <p:sldId id="575" r:id="rId6"/>
    <p:sldId id="352" r:id="rId7"/>
    <p:sldId id="628" r:id="rId8"/>
    <p:sldId id="657" r:id="rId9"/>
    <p:sldId id="629" r:id="rId10"/>
    <p:sldId id="683" r:id="rId11"/>
    <p:sldId id="630" r:id="rId12"/>
    <p:sldId id="631" r:id="rId13"/>
    <p:sldId id="632" r:id="rId14"/>
    <p:sldId id="684" r:id="rId15"/>
    <p:sldId id="633" r:id="rId16"/>
    <p:sldId id="665" r:id="rId17"/>
    <p:sldId id="635" r:id="rId18"/>
    <p:sldId id="636" r:id="rId19"/>
    <p:sldId id="637" r:id="rId20"/>
    <p:sldId id="685" r:id="rId21"/>
    <p:sldId id="638" r:id="rId22"/>
    <p:sldId id="639" r:id="rId23"/>
    <p:sldId id="686" r:id="rId24"/>
    <p:sldId id="640" r:id="rId25"/>
    <p:sldId id="641" r:id="rId26"/>
    <p:sldId id="666" r:id="rId27"/>
    <p:sldId id="642" r:id="rId28"/>
    <p:sldId id="643" r:id="rId29"/>
    <p:sldId id="644" r:id="rId30"/>
    <p:sldId id="687" r:id="rId31"/>
    <p:sldId id="645" r:id="rId32"/>
    <p:sldId id="646" r:id="rId33"/>
    <p:sldId id="688" r:id="rId34"/>
    <p:sldId id="647" r:id="rId35"/>
    <p:sldId id="648" r:id="rId36"/>
    <p:sldId id="667" r:id="rId37"/>
    <p:sldId id="649" r:id="rId38"/>
    <p:sldId id="658" r:id="rId39"/>
    <p:sldId id="659" r:id="rId40"/>
    <p:sldId id="689" r:id="rId41"/>
    <p:sldId id="660" r:id="rId42"/>
    <p:sldId id="661" r:id="rId43"/>
    <p:sldId id="690" r:id="rId44"/>
    <p:sldId id="662" r:id="rId45"/>
    <p:sldId id="663" r:id="rId46"/>
    <p:sldId id="668" r:id="rId47"/>
    <p:sldId id="650" r:id="rId48"/>
    <p:sldId id="669" r:id="rId49"/>
    <p:sldId id="670" r:id="rId50"/>
    <p:sldId id="691" r:id="rId51"/>
    <p:sldId id="671" r:id="rId52"/>
    <p:sldId id="672" r:id="rId53"/>
    <p:sldId id="692" r:id="rId54"/>
    <p:sldId id="673" r:id="rId55"/>
    <p:sldId id="674" r:id="rId56"/>
    <p:sldId id="675" r:id="rId57"/>
    <p:sldId id="651" r:id="rId58"/>
    <p:sldId id="676" r:id="rId59"/>
    <p:sldId id="677" r:id="rId60"/>
    <p:sldId id="693" r:id="rId61"/>
    <p:sldId id="678" r:id="rId62"/>
    <p:sldId id="679" r:id="rId63"/>
    <p:sldId id="694" r:id="rId64"/>
    <p:sldId id="680" r:id="rId65"/>
    <p:sldId id="681" r:id="rId66"/>
    <p:sldId id="682" r:id="rId67"/>
    <p:sldId id="312" r:id="rId68"/>
  </p:sldIdLst>
  <p:sldSz cx="6243638" cy="4679950"/>
  <p:notesSz cx="6797675" cy="9928225"/>
  <p:embeddedFontLst>
    <p:embeddedFont>
      <p:font typeface="Century Gothic" panose="020B0502020202020204" pitchFamily="34" charset="0"/>
      <p:regular r:id="rId71"/>
      <p:bold r:id="rId72"/>
      <p:italic r:id="rId73"/>
      <p:boldItalic r:id="rId74"/>
    </p:embeddedFont>
  </p:embeddedFontLst>
  <p:custDataLst>
    <p:tags r:id="rId75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orient="horz" pos="1474">
          <p15:clr>
            <a:srgbClr val="A4A3A4"/>
          </p15:clr>
        </p15:guide>
        <p15:guide id="3" orient="horz" pos="794">
          <p15:clr>
            <a:srgbClr val="A4A3A4"/>
          </p15:clr>
        </p15:guide>
        <p15:guide id="4" orient="horz" pos="2324">
          <p15:clr>
            <a:srgbClr val="A4A3A4"/>
          </p15:clr>
        </p15:guide>
        <p15:guide id="5" pos="3780">
          <p15:clr>
            <a:srgbClr val="A4A3A4"/>
          </p15:clr>
        </p15:guide>
        <p15:guide id="6" pos="1652">
          <p15:clr>
            <a:srgbClr val="A4A3A4"/>
          </p15:clr>
        </p15:guide>
        <p15:guide id="7" pos="1966">
          <p15:clr>
            <a:srgbClr val="A4A3A4"/>
          </p15:clr>
        </p15:guide>
        <p15:guide id="8" pos="915">
          <p15:clr>
            <a:srgbClr val="A4A3A4"/>
          </p15:clr>
        </p15:guide>
        <p15:guide id="9" pos="3236">
          <p15:clr>
            <a:srgbClr val="A4A3A4"/>
          </p15:clr>
        </p15:guide>
        <p15:guide id="10" pos="8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7B7B7"/>
    <a:srgbClr val="125880"/>
    <a:srgbClr val="808080"/>
    <a:srgbClr val="5B5B5B"/>
    <a:srgbClr val="DCAE3D"/>
    <a:srgbClr val="BA2D2D"/>
    <a:srgbClr val="4D8700"/>
    <a:srgbClr val="CCECFF"/>
    <a:srgbClr val="EAEFF7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380" autoAdjust="0"/>
    <p:restoredTop sz="99880" autoAdjust="0"/>
  </p:normalViewPr>
  <p:slideViewPr>
    <p:cSldViewPr>
      <p:cViewPr varScale="1">
        <p:scale>
          <a:sx n="143" d="100"/>
          <a:sy n="143" d="100"/>
        </p:scale>
        <p:origin x="1300" y="68"/>
      </p:cViewPr>
      <p:guideLst>
        <p:guide orient="horz" pos="2098"/>
        <p:guide orient="horz" pos="1474"/>
        <p:guide orient="horz" pos="794"/>
        <p:guide orient="horz" pos="2324"/>
        <p:guide pos="3780"/>
        <p:guide pos="1652"/>
        <p:guide pos="1966"/>
        <p:guide pos="915"/>
        <p:guide pos="3236"/>
        <p:guide pos="88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font" Target="fonts/font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font" Target="fonts/font4.fntdata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font" Target="fonts/font3.fntdata"/><Relationship Id="rId78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notesMaster" Target="notesMasters/notesMaster1.xml"/><Relationship Id="rId77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2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handoutMaster" Target="handoutMasters/handoutMaster1.xml"/><Relationship Id="rId75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0"/>
          <c:order val="0"/>
          <c:tx>
            <c:strRef>
              <c:f>Sheet1!$A$2</c:f>
              <c:strCache>
                <c:ptCount val="1"/>
                <c:pt idx="0">
                  <c:v>Liquiditätssaldo</c:v>
                </c:pt>
              </c:strCache>
            </c:strRef>
          </c:tx>
          <c:spPr>
            <a:solidFill>
              <a:srgbClr val="4D8700"/>
            </a:solidFill>
            <a:ln>
              <a:noFill/>
            </a:ln>
            <a:effectLst/>
          </c:spPr>
          <c:invertIfNegative val="0"/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Sheet1!$B$2:$M$2</c:f>
              <c:numCache>
                <c:formatCode>#,##0.00</c:formatCode>
                <c:ptCount val="12"/>
                <c:pt idx="0">
                  <c:v>169344.25</c:v>
                </c:pt>
                <c:pt idx="1">
                  <c:v>307272.21999999997</c:v>
                </c:pt>
                <c:pt idx="2">
                  <c:v>448219.04</c:v>
                </c:pt>
                <c:pt idx="3">
                  <c:v>819602.41</c:v>
                </c:pt>
                <c:pt idx="4">
                  <c:v>629782.94999999995</c:v>
                </c:pt>
                <c:pt idx="5" formatCode="General">
                  <c:v>0</c:v>
                </c:pt>
                <c:pt idx="6" formatCode="General">
                  <c:v>0</c:v>
                </c:pt>
                <c:pt idx="7">
                  <c:v>45368.28</c:v>
                </c:pt>
                <c:pt idx="8">
                  <c:v>199244.02</c:v>
                </c:pt>
                <c:pt idx="9">
                  <c:v>307379.02</c:v>
                </c:pt>
                <c:pt idx="10">
                  <c:v>438881.01</c:v>
                </c:pt>
                <c:pt idx="11">
                  <c:v>583502.81000000006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9-44CA-B6ED-8488FE5FAEEC}"/>
            </c:ext>
          </c:extLst>
        </c:ser>
        <c:ser>
          <c:idx val="11"/>
          <c:order val="1"/>
          <c:tx>
            <c:strRef>
              <c:f>Sheet1!$A$3</c:f>
              <c:strCache>
                <c:ptCount val="1"/>
                <c:pt idx="0">
                  <c:v>Kreditlinie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DCAE3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C4-4A4E-A2F3-3049B836BE47}"/>
              </c:ext>
            </c:extLst>
          </c:dPt>
          <c:dPt>
            <c:idx val="6"/>
            <c:invertIfNegative val="0"/>
            <c:bubble3D val="0"/>
            <c:spPr>
              <a:solidFill>
                <a:srgbClr val="DCAE3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7C4-4A4E-A2F3-3049B836BE47}"/>
              </c:ext>
            </c:extLst>
          </c:dPt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Sheet1!$B$3:$M$3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 formatCode="#,##0.00">
                  <c:v>-30000</c:v>
                </c:pt>
                <c:pt idx="6" formatCode="#,##0.00">
                  <c:v>-30000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E9-44CA-B6ED-8488FE5FAEEC}"/>
            </c:ext>
          </c:extLst>
        </c:ser>
        <c:ser>
          <c:idx val="12"/>
          <c:order val="2"/>
          <c:tx>
            <c:strRef>
              <c:f>Sheet1!$A$4</c:f>
              <c:strCache>
                <c:ptCount val="1"/>
                <c:pt idx="0">
                  <c:v>Finanzierungslücke</c:v>
                </c:pt>
              </c:strCache>
            </c:strRef>
          </c:tx>
          <c:spPr>
            <a:solidFill>
              <a:srgbClr val="BA2D2D"/>
            </a:solidFill>
            <a:ln>
              <a:noFill/>
            </a:ln>
            <a:effectLst/>
          </c:spPr>
          <c:invertIfNegative val="0"/>
          <c:cat>
            <c:numRef>
              <c:f>Sheet1!$B$1:$M$1</c:f>
              <c:numCache>
                <c:formatCode>mmm\-yy</c:formatCode>
                <c:ptCount val="12"/>
                <c:pt idx="0">
                  <c:v>43556</c:v>
                </c:pt>
                <c:pt idx="1">
                  <c:v>43586</c:v>
                </c:pt>
                <c:pt idx="2">
                  <c:v>43617</c:v>
                </c:pt>
                <c:pt idx="3">
                  <c:v>43647</c:v>
                </c:pt>
                <c:pt idx="4">
                  <c:v>43678</c:v>
                </c:pt>
                <c:pt idx="5">
                  <c:v>43709</c:v>
                </c:pt>
                <c:pt idx="6">
                  <c:v>43739</c:v>
                </c:pt>
                <c:pt idx="7">
                  <c:v>43770</c:v>
                </c:pt>
                <c:pt idx="8">
                  <c:v>43800</c:v>
                </c:pt>
                <c:pt idx="9">
                  <c:v>43831</c:v>
                </c:pt>
                <c:pt idx="10">
                  <c:v>43862</c:v>
                </c:pt>
                <c:pt idx="11">
                  <c:v>43891</c:v>
                </c:pt>
              </c:numCache>
            </c:numRef>
          </c:cat>
          <c:val>
            <c:numRef>
              <c:f>Sheet1!$B$4:$M$4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 formatCode="#,##0.00">
                  <c:v>5425.58</c:v>
                </c:pt>
                <c:pt idx="6" formatCode="#,##0.00">
                  <c:v>-47680.72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E9-44CA-B6ED-8488FE5FA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201569104"/>
        <c:axId val="1"/>
      </c:barChart>
      <c:dateAx>
        <c:axId val="201569104"/>
        <c:scaling>
          <c:orientation val="minMax"/>
        </c:scaling>
        <c:delete val="1"/>
        <c:axPos val="b"/>
        <c:numFmt formatCode="mm\ \y\y" sourceLinked="0"/>
        <c:majorTickMark val="none"/>
        <c:minorTickMark val="none"/>
        <c:tickLblPos val="nextTo"/>
        <c:crossAx val="1"/>
        <c:crosses val="autoZero"/>
        <c:auto val="1"/>
        <c:lblOffset val="100"/>
        <c:baseTimeUnit val="months"/>
        <c:majorUnit val="1"/>
        <c:majorTimeUnit val="months"/>
        <c:minorUnit val="1"/>
        <c:minorTimeUnit val="months"/>
      </c:dateAx>
      <c:valAx>
        <c:axId val="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0156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80519480519481"/>
          <c:y val="9.2682926829268292E-2"/>
          <c:w val="0.42857142857142855"/>
          <c:h val="0.69756097560975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GESAMTLEISTUNG</c:v>
                </c:pt>
              </c:strCache>
            </c:strRef>
          </c:tx>
          <c:spPr>
            <a:solidFill>
              <a:srgbClr val="808080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 1.25- 3.25</c:v>
                </c:pt>
                <c:pt idx="1">
                  <c:v>Ist 3.25</c:v>
                </c:pt>
              </c:strCache>
            </c:strRef>
          </c:cat>
          <c:val>
            <c:numRef>
              <c:f>Sheet1!$B$2:$C$2</c:f>
              <c:numCache>
                <c:formatCode>#,##0</c:formatCode>
                <c:ptCount val="2"/>
                <c:pt idx="0">
                  <c:v>3593156</c:v>
                </c:pt>
                <c:pt idx="1">
                  <c:v>1163583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17-403A-A2BF-2E59A954FE0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ROHERTRAG</c:v>
                </c:pt>
              </c:strCache>
            </c:strRef>
          </c:tx>
          <c:spPr>
            <a:solidFill>
              <a:srgbClr val="125880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 1.25- 3.25</c:v>
                </c:pt>
                <c:pt idx="1">
                  <c:v>Ist 3.25</c:v>
                </c:pt>
              </c:strCache>
            </c:strRef>
          </c:cat>
          <c:val>
            <c:numRef>
              <c:f>Sheet1!$B$3:$C$3</c:f>
              <c:numCache>
                <c:formatCode>#,##0</c:formatCode>
                <c:ptCount val="2"/>
                <c:pt idx="0">
                  <c:v>2102994</c:v>
                </c:pt>
                <c:pt idx="1">
                  <c:v>664868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17-403A-A2BF-2E59A954FE0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D B  1</c:v>
                </c:pt>
              </c:strCache>
            </c:strRef>
          </c:tx>
          <c:spPr>
            <a:solidFill>
              <a:srgbClr val="B7B7B7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 1.25- 3.25</c:v>
                </c:pt>
                <c:pt idx="1">
                  <c:v>Ist 3.25</c:v>
                </c:pt>
              </c:strCache>
            </c:strRef>
          </c:cat>
          <c:val>
            <c:numRef>
              <c:f>Sheet1!$B$4:$C$4</c:f>
              <c:numCache>
                <c:formatCode>#,##0</c:formatCode>
                <c:ptCount val="2"/>
                <c:pt idx="0">
                  <c:v>1220934</c:v>
                </c:pt>
                <c:pt idx="1">
                  <c:v>370908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17-403A-A2BF-2E59A954FE08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Gemeinkosten (o.Pers.)</c:v>
                </c:pt>
              </c:strCache>
            </c:strRef>
          </c:tx>
          <c:spPr>
            <a:solidFill>
              <a:srgbClr val="5B5B5B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 1.25- 3.25</c:v>
                </c:pt>
                <c:pt idx="1">
                  <c:v>Ist 3.25</c:v>
                </c:pt>
              </c:strCache>
            </c:strRef>
          </c:cat>
          <c:val>
            <c:numRef>
              <c:f>Sheet1!$B$5:$C$5</c:f>
              <c:numCache>
                <c:formatCode>#,##0</c:formatCode>
                <c:ptCount val="2"/>
                <c:pt idx="0">
                  <c:v>543525</c:v>
                </c:pt>
                <c:pt idx="1">
                  <c:v>184371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17-403A-A2BF-2E59A954FE08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D B  3</c:v>
                </c:pt>
              </c:strCache>
            </c:strRef>
          </c:tx>
          <c:spPr>
            <a:solidFill>
              <a:schemeClr val="bg2"/>
            </a:solidFill>
            <a:ln w="16963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Ist 1.25- 3.25</c:v>
                </c:pt>
                <c:pt idx="1">
                  <c:v>Ist 3.25</c:v>
                </c:pt>
              </c:strCache>
            </c:strRef>
          </c:cat>
          <c:val>
            <c:numRef>
              <c:f>Sheet1!$B$6:$C$6</c:f>
              <c:numCache>
                <c:formatCode>#,##0</c:formatCode>
                <c:ptCount val="2"/>
                <c:pt idx="0">
                  <c:v>231013</c:v>
                </c:pt>
                <c:pt idx="1">
                  <c:v>37744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17-403A-A2BF-2E59A954FE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556736"/>
        <c:axId val="1"/>
      </c:barChart>
      <c:catAx>
        <c:axId val="19955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24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35" b="0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de-DE"/>
          </a:p>
        </c:txPr>
        <c:crossAx val="1"/>
        <c:crosses val="autoZero"/>
        <c:auto val="1"/>
        <c:lblAlgn val="ctr"/>
        <c:lblOffset val="100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4241">
              <a:solidFill>
                <a:schemeClr val="tx1"/>
              </a:solidFill>
              <a:prstDash val="solid"/>
            </a:ln>
          </c:spPr>
        </c:majorGridlines>
        <c:numFmt formatCode="#,##0.00" sourceLinked="0"/>
        <c:majorTickMark val="out"/>
        <c:minorTickMark val="none"/>
        <c:tickLblPos val="nextTo"/>
        <c:spPr>
          <a:ln w="424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35" b="0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de-DE"/>
          </a:p>
        </c:txPr>
        <c:crossAx val="199556736"/>
        <c:crosses val="autoZero"/>
        <c:crossBetween val="between"/>
      </c:valAx>
      <c:spPr>
        <a:noFill/>
        <a:ln w="16963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558441558441559"/>
          <c:y val="0.13170731707317074"/>
          <c:w val="0.33116883116883117"/>
          <c:h val="0.61463414634146341"/>
        </c:manualLayout>
      </c:layout>
      <c:overlay val="0"/>
      <c:spPr>
        <a:noFill/>
        <a:ln w="4241">
          <a:solidFill>
            <a:schemeClr val="tx1"/>
          </a:solidFill>
          <a:prstDash val="solid"/>
        </a:ln>
      </c:spPr>
      <c:txPr>
        <a:bodyPr/>
        <a:lstStyle/>
        <a:p>
          <a:pPr>
            <a:defRPr sz="855" b="0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69" b="0" i="0" u="none" strike="noStrike" baseline="0">
          <a:solidFill>
            <a:schemeClr val="tx1"/>
          </a:solidFill>
          <a:latin typeface="Trebuchet MS"/>
          <a:ea typeface="Trebuchet MS"/>
          <a:cs typeface="Trebuchet MS"/>
        </a:defRPr>
      </a:pPr>
      <a:endParaRPr lang="de-DE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1813" y="1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69025F3-9115-449E-9952-CE8C5AC7A89F}" type="datetimeFigureOut">
              <a:rPr lang="de-DE">
                <a:latin typeface="Century Gothic" panose="020B0502020202020204" pitchFamily="34" charset="0"/>
              </a:rPr>
              <a:pPr>
                <a:defRPr/>
              </a:pPr>
              <a:t>09.01.2025</a:t>
            </a:fld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813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 anchor="b"/>
          <a:lstStyle>
            <a:lvl1pPr algn="l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 dirty="0">
              <a:latin typeface="Century Gothic" panose="020B0502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1813" y="9430813"/>
            <a:ext cx="2944342" cy="495872"/>
          </a:xfrm>
          <a:prstGeom prst="rect">
            <a:avLst/>
          </a:prstGeom>
        </p:spPr>
        <p:txBody>
          <a:bodyPr vert="horz" lIns="92145" tIns="46072" rIns="92145" bIns="46072" rtlCol="0" anchor="b"/>
          <a:lstStyle>
            <a:lvl1pPr algn="r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F26A5E0-FC4A-4B1A-A2ED-9A503C88F914}" type="slidenum">
              <a:rPr lang="de-DE">
                <a:latin typeface="Century Gothic" panose="020B0502020202020204" pitchFamily="34" charset="0"/>
              </a:rPr>
              <a:pPr>
                <a:defRPr/>
              </a:pPr>
              <a:t>‹Nr.›</a:t>
            </a:fld>
            <a:endParaRPr lang="de-DE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93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813" y="1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62525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5406"/>
            <a:ext cx="5438748" cy="446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13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813" y="9430813"/>
            <a:ext cx="294434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45" tIns="46072" rIns="92145" bIns="46072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82A5E9-F292-47CD-80B4-0B745515B98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6959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51813" y="9430813"/>
            <a:ext cx="2944342" cy="49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45" tIns="46072" rIns="92145" bIns="46072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A169E7C-49F5-4806-A27B-8590EAC4D32A}" type="slidenum">
              <a:rPr lang="de-DE" sz="1300">
                <a:latin typeface="Times New Roman" pitchFamily="18" charset="0"/>
              </a:rPr>
              <a:pPr algn="r" eaLnBrk="1" hangingPunct="1"/>
              <a:t>1</a:t>
            </a:fld>
            <a:endParaRPr lang="de-DE" sz="1300" dirty="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3363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7B8FF5-81E8-4493-BB41-B8A29A0ACB6F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1438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8BF8F3-5962-4E21-9EC7-E677E2303492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242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8BF8F3-5962-4E21-9EC7-E677E2303492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581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7F40D5-6FF9-46D3-A79B-8D4B32C77545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1492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55FC62-8F58-4CF7-9C2B-9E866D8F4A35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289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C44DED-D232-4B13-ACFF-E8704B3BC1CF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93310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C44DED-D232-4B13-ACFF-E8704B3BC1CF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42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94AC33-C0D0-4C6B-8031-E12F5DF2ADBF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25400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AA4E98-867B-4EBA-91A1-B510CBF88328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321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AA4E98-867B-4EBA-91A1-B510CBF88328}" type="slidenum">
              <a:rPr lang="de-DE" smtClean="0"/>
              <a:pPr>
                <a:defRPr/>
              </a:pPr>
              <a:t>19</a:t>
            </a:fld>
            <a:endParaRPr lang="de-DE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188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020007-56CF-4AEA-8D7F-FD1903839A95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720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D7F0D0-83B3-4920-B635-97AB0F09225B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250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A391A-A7EE-44F3-9990-F46CD2ED72A2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37347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A391A-A7EE-44F3-9990-F46CD2ED72A2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8477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39BFA3-357B-45F1-82B2-017F4BAFCEC1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898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AAC2A7-6F89-4674-8EFB-BA5585F742CC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673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66CBB8-3C21-47FA-9E02-F2A79AB9315A}" type="slidenum">
              <a:rPr lang="de-DE" smtClean="0"/>
              <a:pPr>
                <a:defRPr/>
              </a:pPr>
              <a:t>25</a:t>
            </a:fld>
            <a:endParaRPr 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9337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66CBB8-3C21-47FA-9E02-F2A79AB9315A}" type="slidenum">
              <a:rPr lang="de-DE" smtClean="0"/>
              <a:pPr>
                <a:defRPr/>
              </a:pPr>
              <a:t>26</a:t>
            </a:fld>
            <a:endParaRPr 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54761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29D91B-DD6F-49BF-9CC2-99B609E77AC4}" type="slidenum">
              <a:rPr lang="de-DE" smtClean="0"/>
              <a:pPr>
                <a:defRPr/>
              </a:pPr>
              <a:t>27</a:t>
            </a:fld>
            <a:endParaRPr lang="de-DE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7562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4CB994-DC32-4F99-B72A-5605203900F1}" type="slidenum">
              <a:rPr lang="de-DE" smtClean="0"/>
              <a:pPr>
                <a:defRPr/>
              </a:pPr>
              <a:t>28</a:t>
            </a:fld>
            <a:endParaRPr 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284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4CB994-DC32-4F99-B72A-5605203900F1}" type="slidenum">
              <a:rPr lang="de-DE" smtClean="0"/>
              <a:pPr>
                <a:defRPr/>
              </a:pPr>
              <a:t>29</a:t>
            </a:fld>
            <a:endParaRPr 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030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78761E-4767-433E-AE0C-DE12F5F5D095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88068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64E3D9-9176-4710-B846-3009A7BE8C76}" type="slidenum">
              <a:rPr lang="de-DE" smtClean="0"/>
              <a:pPr>
                <a:defRPr/>
              </a:pPr>
              <a:t>30</a:t>
            </a:fld>
            <a:endParaRPr lang="de-DE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52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F978-DCF7-48A0-996A-8302508A5A0F}" type="slidenum">
              <a:rPr lang="de-DE" smtClean="0"/>
              <a:pPr>
                <a:defRPr/>
              </a:pPr>
              <a:t>31</a:t>
            </a:fld>
            <a:endParaRPr 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71993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F978-DCF7-48A0-996A-8302508A5A0F}" type="slidenum">
              <a:rPr lang="de-DE" smtClean="0"/>
              <a:pPr>
                <a:defRPr/>
              </a:pPr>
              <a:t>32</a:t>
            </a:fld>
            <a:endParaRPr 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95017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55DA6A-2312-4060-9044-24C1D410AE8B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6569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32945C-7299-4C38-9EA8-108867A0AC18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128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018003-4D71-4812-A436-16B6B17D7CED}" type="slidenum">
              <a:rPr lang="de-DE" smtClean="0"/>
              <a:pPr>
                <a:defRPr/>
              </a:pPr>
              <a:t>35</a:t>
            </a:fld>
            <a:endParaRPr lang="de-DE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95041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018003-4D71-4812-A436-16B6B17D7CED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98327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86D913-9689-4C03-83CD-F669CBEA0027}" type="slidenum">
              <a:rPr lang="de-DE" smtClean="0"/>
              <a:pPr>
                <a:defRPr/>
              </a:pPr>
              <a:t>37</a:t>
            </a:fld>
            <a:endParaRPr lang="de-DE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8957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5BFB1D-0133-43C0-AB53-FA44066E527C}" type="slidenum">
              <a:rPr lang="de-DE" smtClean="0"/>
              <a:pPr>
                <a:defRPr/>
              </a:pPr>
              <a:t>38</a:t>
            </a:fld>
            <a:endParaRPr lang="de-DE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3859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5BFB1D-0133-43C0-AB53-FA44066E527C}" type="slidenum">
              <a:rPr lang="de-DE" smtClean="0"/>
              <a:pPr>
                <a:defRPr/>
              </a:pPr>
              <a:t>39</a:t>
            </a:fld>
            <a:endParaRPr lang="de-DE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1622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D6874D-331E-4B6F-AF0D-7B760241F369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3078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C9C59F-949B-459E-A3AE-6ED0703A3291}" type="slidenum">
              <a:rPr lang="de-DE" smtClean="0"/>
              <a:pPr>
                <a:defRPr/>
              </a:pPr>
              <a:t>40</a:t>
            </a:fld>
            <a:endParaRPr lang="de-DE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2912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927805-25E3-4588-A05C-E6949051CB91}" type="slidenum">
              <a:rPr lang="de-DE" smtClean="0"/>
              <a:pPr>
                <a:defRPr/>
              </a:pPr>
              <a:t>41</a:t>
            </a:fld>
            <a:endParaRPr lang="de-DE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2776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927805-25E3-4588-A05C-E6949051CB91}" type="slidenum">
              <a:rPr lang="de-DE" smtClean="0"/>
              <a:pPr>
                <a:defRPr/>
              </a:pPr>
              <a:t>42</a:t>
            </a:fld>
            <a:endParaRPr lang="de-DE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3086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43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92374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44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43184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45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0143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46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91115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47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50306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48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0094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49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818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7F62D-FF19-42B9-A5E5-F0FB7DDB9A54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2005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50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9548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51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495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24DDAA-634A-43F7-9872-D91995F81C39}" type="slidenum">
              <a:rPr lang="de-DE" smtClean="0"/>
              <a:pPr>
                <a:defRPr/>
              </a:pPr>
              <a:t>52</a:t>
            </a:fld>
            <a:endParaRPr 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87169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53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03631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54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7270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55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15516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56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5530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57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69372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58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4078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59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3193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7F62D-FF19-42B9-A5E5-F0FB7DDB9A54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857109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60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5947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61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07044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CD541B-B02F-45C6-8D98-1B03E01F7CA1}" type="slidenum">
              <a:rPr lang="de-DE" smtClean="0"/>
              <a:pPr>
                <a:defRPr/>
              </a:pPr>
              <a:t>62</a:t>
            </a:fld>
            <a:endParaRPr lang="de-DE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298314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888CEA-5E3D-4FC4-B938-5D0A8D9320A9}" type="slidenum">
              <a:rPr lang="de-DE" smtClean="0"/>
              <a:pPr>
                <a:defRPr/>
              </a:pPr>
              <a:t>63</a:t>
            </a:fld>
            <a:endParaRPr lang="de-DE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137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13046E-B5D0-4E49-B2A6-91B224173520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3019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D0E32-2432-488E-AF17-500D209DA6E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97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7B8FF5-81E8-4493-BB41-B8A29A0ACB6F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010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slide" Target="../slides/slide9.xml"/><Relationship Id="rId7" Type="http://schemas.openxmlformats.org/officeDocument/2006/relationships/slide" Target="../slides/slide6.xml"/><Relationship Id="rId12" Type="http://schemas.openxmlformats.org/officeDocument/2006/relationships/slide" Target="../slides/slide1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slide" Target="../slides/slide5.xml"/><Relationship Id="rId11" Type="http://schemas.openxmlformats.org/officeDocument/2006/relationships/slide" Target="../slides/slide11.xml"/><Relationship Id="rId5" Type="http://schemas.openxmlformats.org/officeDocument/2006/relationships/slide" Target="../slides/slide4.xml"/><Relationship Id="rId10" Type="http://schemas.openxmlformats.org/officeDocument/2006/relationships/slide" Target="../slides/slide10.xml"/><Relationship Id="rId4" Type="http://schemas.openxmlformats.org/officeDocument/2006/relationships/slide" Target="../slides/slide3.xml"/><Relationship Id="rId9" Type="http://schemas.openxmlformats.org/officeDocument/2006/relationships/slide" Target="../slides/slide8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7.xml"/><Relationship Id="rId13" Type="http://schemas.openxmlformats.org/officeDocument/2006/relationships/slide" Target="../slides/slide22.xml"/><Relationship Id="rId3" Type="http://schemas.openxmlformats.org/officeDocument/2006/relationships/slide" Target="../slides/slide38.xml"/><Relationship Id="rId7" Type="http://schemas.openxmlformats.org/officeDocument/2006/relationships/slide" Target="../slides/slide16.xml"/><Relationship Id="rId12" Type="http://schemas.openxmlformats.org/officeDocument/2006/relationships/slide" Target="../slides/slide21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slide" Target="../slides/slide15.xml"/><Relationship Id="rId11" Type="http://schemas.openxmlformats.org/officeDocument/2006/relationships/slide" Target="../slides/slide20.xml"/><Relationship Id="rId5" Type="http://schemas.openxmlformats.org/officeDocument/2006/relationships/slide" Target="../slides/slide14.xml"/><Relationship Id="rId10" Type="http://schemas.openxmlformats.org/officeDocument/2006/relationships/slide" Target="../slides/slide19.xml"/><Relationship Id="rId4" Type="http://schemas.openxmlformats.org/officeDocument/2006/relationships/slide" Target="../slides/slide13.xml"/><Relationship Id="rId9" Type="http://schemas.openxmlformats.org/officeDocument/2006/relationships/slide" Target="../slides/slide1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8.xml"/><Relationship Id="rId3" Type="http://schemas.openxmlformats.org/officeDocument/2006/relationships/slide" Target="../slides/slide23.xml"/><Relationship Id="rId7" Type="http://schemas.openxmlformats.org/officeDocument/2006/relationships/slide" Target="../slides/slide27.xml"/><Relationship Id="rId12" Type="http://schemas.openxmlformats.org/officeDocument/2006/relationships/slide" Target="../slides/slide3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slide" Target="../slides/slide26.xml"/><Relationship Id="rId11" Type="http://schemas.openxmlformats.org/officeDocument/2006/relationships/slide" Target="../slides/slide31.xml"/><Relationship Id="rId5" Type="http://schemas.openxmlformats.org/officeDocument/2006/relationships/slide" Target="../slides/slide25.xml"/><Relationship Id="rId10" Type="http://schemas.openxmlformats.org/officeDocument/2006/relationships/slide" Target="../slides/slide30.xml"/><Relationship Id="rId4" Type="http://schemas.openxmlformats.org/officeDocument/2006/relationships/slide" Target="../slides/slide24.xml"/><Relationship Id="rId9" Type="http://schemas.openxmlformats.org/officeDocument/2006/relationships/slide" Target="../slides/slide29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3" Type="http://schemas.openxmlformats.org/officeDocument/2006/relationships/slide" Target="../slides/slide33.xml"/><Relationship Id="rId7" Type="http://schemas.openxmlformats.org/officeDocument/2006/relationships/slide" Target="../slides/slide37.xml"/><Relationship Id="rId12" Type="http://schemas.openxmlformats.org/officeDocument/2006/relationships/slide" Target="../slides/slide4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slide" Target="../slides/slide36.xml"/><Relationship Id="rId11" Type="http://schemas.openxmlformats.org/officeDocument/2006/relationships/slide" Target="../slides/slide41.xml"/><Relationship Id="rId5" Type="http://schemas.openxmlformats.org/officeDocument/2006/relationships/slide" Target="../slides/slide35.xml"/><Relationship Id="rId10" Type="http://schemas.openxmlformats.org/officeDocument/2006/relationships/slide" Target="../slides/slide40.xml"/><Relationship Id="rId4" Type="http://schemas.openxmlformats.org/officeDocument/2006/relationships/slide" Target="../slides/slide34.xml"/><Relationship Id="rId9" Type="http://schemas.openxmlformats.org/officeDocument/2006/relationships/slide" Target="../slides/slide39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8.xml"/><Relationship Id="rId3" Type="http://schemas.openxmlformats.org/officeDocument/2006/relationships/slide" Target="../slides/slide43.xml"/><Relationship Id="rId7" Type="http://schemas.openxmlformats.org/officeDocument/2006/relationships/slide" Target="../slides/slide47.xml"/><Relationship Id="rId12" Type="http://schemas.openxmlformats.org/officeDocument/2006/relationships/slide" Target="../slides/slide5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slide" Target="../slides/slide46.xml"/><Relationship Id="rId11" Type="http://schemas.openxmlformats.org/officeDocument/2006/relationships/slide" Target="../slides/slide51.xml"/><Relationship Id="rId5" Type="http://schemas.openxmlformats.org/officeDocument/2006/relationships/slide" Target="../slides/slide45.xml"/><Relationship Id="rId10" Type="http://schemas.openxmlformats.org/officeDocument/2006/relationships/slide" Target="../slides/slide50.xml"/><Relationship Id="rId4" Type="http://schemas.openxmlformats.org/officeDocument/2006/relationships/slide" Target="../slides/slide44.xml"/><Relationship Id="rId9" Type="http://schemas.openxmlformats.org/officeDocument/2006/relationships/slide" Target="../slides/slide49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8.xml"/><Relationship Id="rId3" Type="http://schemas.openxmlformats.org/officeDocument/2006/relationships/slide" Target="../slides/slide53.xml"/><Relationship Id="rId7" Type="http://schemas.openxmlformats.org/officeDocument/2006/relationships/slide" Target="../slides/slide57.xml"/><Relationship Id="rId12" Type="http://schemas.openxmlformats.org/officeDocument/2006/relationships/slide" Target="../slides/slide6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slide" Target="../slides/slide56.xml"/><Relationship Id="rId11" Type="http://schemas.openxmlformats.org/officeDocument/2006/relationships/slide" Target="../slides/slide61.xml"/><Relationship Id="rId5" Type="http://schemas.openxmlformats.org/officeDocument/2006/relationships/slide" Target="../slides/slide55.xml"/><Relationship Id="rId10" Type="http://schemas.openxmlformats.org/officeDocument/2006/relationships/slide" Target="../slides/slide60.xml"/><Relationship Id="rId4" Type="http://schemas.openxmlformats.org/officeDocument/2006/relationships/slide" Target="../slides/slide54.xml"/><Relationship Id="rId9" Type="http://schemas.openxmlformats.org/officeDocument/2006/relationships/slide" Target="../slides/slide5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Kommentar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39599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79533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01856699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12883982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5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5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3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3" action="ppaction://hlinksldjump"/>
                        </a:rPr>
                        <a:t>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52708651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  <a:endParaRPr lang="de-DE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79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rId3" action="ppaction://hlinksldjump"/>
          </p:cNvPr>
          <p:cNvSpPr/>
          <p:nvPr userDrawn="1"/>
        </p:nvSpPr>
        <p:spPr>
          <a:xfrm>
            <a:off x="15890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37308983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54290057"/>
              </p:ext>
            </p:extLst>
          </p:nvPr>
        </p:nvGraphicFramePr>
        <p:xfrm>
          <a:off x="0" y="1019108"/>
          <a:ext cx="97483" cy="1376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endParaRPr lang="de-DE" sz="10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08631990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5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5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3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27289214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87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2379663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01573476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01670516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35067658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007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3171825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35619611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4905288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</a:t>
                      </a:r>
                      <a:r>
                        <a:rPr lang="de-DE" sz="600" b="0" u="none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49869245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805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3963988" y="63817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14935632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90982172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</a:t>
                      </a:r>
                      <a:r>
                        <a:rPr lang="de-DE" sz="6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18914279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3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st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 userDrawn="1">
            <p:custDataLst>
              <p:tags r:id="rId1"/>
            </p:custDataLst>
          </p:nvPr>
        </p:nvSpPr>
        <p:spPr>
          <a:xfrm>
            <a:off x="984250" y="251743"/>
            <a:ext cx="338137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bIns="0" anchor="ctr"/>
          <a:lstStyle>
            <a:lvl1pPr algn="l">
              <a:defRPr sz="2400" b="1"/>
            </a:lvl1pPr>
          </a:lstStyle>
          <a:p>
            <a:pPr defTabSz="623888" eaLnBrk="0" hangingPunct="0">
              <a:buClr>
                <a:schemeClr val="accent2"/>
              </a:buClr>
              <a:defRPr/>
            </a:pPr>
            <a:r>
              <a:rPr lang="de-DE" sz="1600" b="0">
                <a:solidFill>
                  <a:srgbClr val="5F5F5F"/>
                </a:solidFill>
                <a:latin typeface="Century Gothic" panose="020B0502020202020204" pitchFamily="34" charset="0"/>
              </a:rPr>
              <a:t>AC GmbH</a:t>
            </a:r>
            <a:endParaRPr lang="de-DE" sz="1600" b="0" dirty="0">
              <a:solidFill>
                <a:srgbClr val="5F5F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f der gleichen Seite des Rechtecks liegende Ecken abrunden 3">
            <a:hlinkClick r:id="" action="ppaction://noaction"/>
          </p:cNvPr>
          <p:cNvSpPr/>
          <p:nvPr userDrawn="1"/>
        </p:nvSpPr>
        <p:spPr>
          <a:xfrm>
            <a:off x="4756150" y="63817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800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66907456"/>
              </p:ext>
            </p:extLst>
          </p:nvPr>
        </p:nvGraphicFramePr>
        <p:xfrm>
          <a:off x="38100" y="906463"/>
          <a:ext cx="609600" cy="92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075">
                <a:tc>
                  <a:txBody>
                    <a:bodyPr/>
                    <a:lstStyle/>
                    <a:p>
                      <a:r>
                        <a:rPr lang="de-DE" sz="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3" action="ppaction://hlinksldjump"/>
                        </a:rPr>
                        <a:t>Gesamt</a:t>
                      </a:r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68532834"/>
              </p:ext>
            </p:extLst>
          </p:nvPr>
        </p:nvGraphicFramePr>
        <p:xfrm>
          <a:off x="72008" y="1035010"/>
          <a:ext cx="529531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  <a:hlinkClick r:id="rId4" action="ppaction://hlinksldjump"/>
                      </a:endParaRPr>
                    </a:p>
                    <a:p>
                      <a:r>
                        <a:rPr lang="de-DE" sz="600" b="0" u="non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  <a:hlinkClick r:id="rId4" action="ppaction://hlinksldjump"/>
                        </a:rPr>
                        <a:t>Bereich 1</a:t>
                      </a:r>
                      <a:endParaRPr lang="de-DE" sz="600" b="0" u="non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5" action="ppaction://hlinksldjump"/>
                        </a:rPr>
                        <a:t>Bereich 2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6" action="ppaction://hlinksldjump"/>
                        </a:rPr>
                        <a:t>Bereich 3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7" action="ppaction://hlinksldjump"/>
                        </a:rPr>
                        <a:t>Bereich 4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8" action="ppaction://hlinksldjump"/>
                        </a:rPr>
                        <a:t>Bereich 5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9" action="ppaction://hlinksldjump"/>
                        </a:rPr>
                        <a:t>Bereich 6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</a:rPr>
                        <a:t> </a:t>
                      </a: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0" action="ppaction://hlinksldjump"/>
                        </a:rPr>
                        <a:t>Bereich 7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  <a:sym typeface="Symbo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1" action="ppaction://hlinksldjump"/>
                        </a:rPr>
                        <a:t>Bereich 8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  <a:p>
                      <a:r>
                        <a:rPr lang="de-DE" sz="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hlinkClick r:id="rId12" action="ppaction://hlinksldjump"/>
                        </a:rPr>
                        <a:t>Bereich 9</a:t>
                      </a:r>
                      <a:endParaRPr lang="de-DE" sz="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43933147"/>
              </p:ext>
            </p:extLst>
          </p:nvPr>
        </p:nvGraphicFramePr>
        <p:xfrm>
          <a:off x="0" y="1019108"/>
          <a:ext cx="9748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6973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</a:t>
                      </a:r>
                    </a:p>
                    <a:p>
                      <a:pPr>
                        <a:spcBef>
                          <a:spcPts val="0"/>
                        </a:spcBef>
                      </a:pPr>
                      <a:r>
                        <a:rPr lang="de-DE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entury Gothic" panose="020B0502020202020204" pitchFamily="34" charset="0"/>
                          <a:cs typeface="Arial"/>
                          <a:sym typeface="Symbol"/>
                        </a:rPr>
                        <a:t>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60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rüßung und Verabschie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1798523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Text Box 3"/>
          <p:cNvSpPr txBox="1">
            <a:spLocks noChangeArrowheads="1"/>
          </p:cNvSpPr>
          <p:nvPr userDrawn="1"/>
        </p:nvSpPr>
        <p:spPr bwMode="auto">
          <a:xfrm>
            <a:off x="954088" y="204788"/>
            <a:ext cx="2160000" cy="2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1600" b="0" dirty="0">
                <a:solidFill>
                  <a:srgbClr val="5F5F5F"/>
                </a:solidFill>
                <a:latin typeface="Century Gothic" panose="020B0502020202020204" pitchFamily="34" charset="0"/>
              </a:rPr>
              <a:t>Management-Report</a:t>
            </a:r>
          </a:p>
        </p:txBody>
      </p:sp>
      <p:sp>
        <p:nvSpPr>
          <p:cNvPr id="5" name="Rectangle 28"/>
          <p:cNvSpPr/>
          <p:nvPr userDrawn="1"/>
        </p:nvSpPr>
        <p:spPr>
          <a:xfrm>
            <a:off x="0" y="625475"/>
            <a:ext cx="6248400" cy="28575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85000">
                <a:schemeClr val="tx2">
                  <a:lumMod val="50000"/>
                </a:schemeClr>
              </a:gs>
              <a:gs pos="54000">
                <a:schemeClr val="tx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500" b="1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052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ur Ausricht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04978"/>
              </p:ext>
            </p:extLst>
          </p:nvPr>
        </p:nvGraphicFramePr>
        <p:xfrm>
          <a:off x="20638" y="1062038"/>
          <a:ext cx="6222988" cy="3535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132404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</a:tblGrid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93036">
                <a:tc>
                  <a:txBody>
                    <a:bodyPr/>
                    <a:lstStyle/>
                    <a:p>
                      <a:pPr algn="ctr"/>
                      <a:r>
                        <a:rPr lang="de-DE" sz="500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500" dirty="0">
                        <a:solidFill>
                          <a:schemeClr val="bg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4" name="Rechteck 3"/>
          <p:cNvSpPr/>
          <p:nvPr userDrawn="1"/>
        </p:nvSpPr>
        <p:spPr>
          <a:xfrm>
            <a:off x="1444625" y="1252538"/>
            <a:ext cx="4548188" cy="2070100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1449388" y="3482975"/>
            <a:ext cx="4548187" cy="828675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08000" y="4572000"/>
            <a:ext cx="1296000" cy="1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>
            <a:lvl1pPr algn="l" defTabSz="623888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defRPr lang="de-DE" sz="500" b="1" kern="1200" dirty="0">
                <a:solidFill>
                  <a:srgbClr val="404040"/>
                </a:solidFill>
                <a:latin typeface="Century Gothic" panose="020B0502020202020204" pitchFamily="34" charset="0"/>
                <a:ea typeface="+mn-ea"/>
                <a:cs typeface="Arial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77141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slide" Target="../slides/slide13.xml"/><Relationship Id="rId18" Type="http://schemas.openxmlformats.org/officeDocument/2006/relationships/slide" Target="../slides/slide6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17" Type="http://schemas.openxmlformats.org/officeDocument/2006/relationships/slide" Target="../slides/slide5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4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3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Relationship Id="rId14" Type="http://schemas.openxmlformats.org/officeDocument/2006/relationships/slide" Target="../slides/slide2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ags" Target="../tags/tag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631825"/>
            <a:ext cx="6243638" cy="395288"/>
          </a:xfrm>
          <a:prstGeom prst="rect">
            <a:avLst/>
          </a:prstGeom>
          <a:solidFill>
            <a:srgbClr val="DDDDD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dirty="0">
              <a:solidFill>
                <a:srgbClr val="080808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5546725" y="4579938"/>
            <a:ext cx="696913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 smtClean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9. Januar 2025</a:t>
            </a:fld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15" name="Auf der gleichen Seite des Rechtecks liegende Ecken abrunden 14">
            <a:hlinkClick r:id="rId11" action="ppaction://hlinksldjump"/>
          </p:cNvPr>
          <p:cNvSpPr/>
          <p:nvPr/>
        </p:nvSpPr>
        <p:spPr>
          <a:xfrm>
            <a:off x="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baseline="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Kommentar</a:t>
            </a:r>
          </a:p>
        </p:txBody>
      </p:sp>
      <p:sp>
        <p:nvSpPr>
          <p:cNvPr id="17" name="Auf der gleichen Seite des Rechtecks liegende Ecken abrunden 16">
            <a:hlinkClick r:id="rId12" action="ppaction://hlinksldjump"/>
          </p:cNvPr>
          <p:cNvSpPr/>
          <p:nvPr/>
        </p:nvSpPr>
        <p:spPr>
          <a:xfrm>
            <a:off x="7953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18" name="Auf der gleichen Seite des Rechtecks liegende Ecken abrunden 17">
            <a:hlinkClick r:id="rId13" action="ppaction://hlinksldjump"/>
          </p:cNvPr>
          <p:cNvSpPr/>
          <p:nvPr/>
        </p:nvSpPr>
        <p:spPr>
          <a:xfrm>
            <a:off x="15875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23" name="Auf der gleichen Seite des Rechtecks liegende Ecken abrunden 22">
            <a:hlinkClick r:id="rId14" action="ppaction://hlinksldjump"/>
          </p:cNvPr>
          <p:cNvSpPr/>
          <p:nvPr/>
        </p:nvSpPr>
        <p:spPr>
          <a:xfrm>
            <a:off x="23796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19" name="Auf der gleichen Seite des Rechtecks liegende Ecken abrunden 18">
            <a:hlinkClick r:id="rId15" action="ppaction://hlinksldjump"/>
          </p:cNvPr>
          <p:cNvSpPr/>
          <p:nvPr/>
        </p:nvSpPr>
        <p:spPr>
          <a:xfrm>
            <a:off x="3170238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20" name="Auf der gleichen Seite des Rechtecks liegende Ecken abrunden 19">
            <a:hlinkClick r:id="rId16" action="ppaction://hlinksldjump"/>
          </p:cNvPr>
          <p:cNvSpPr/>
          <p:nvPr/>
        </p:nvSpPr>
        <p:spPr>
          <a:xfrm>
            <a:off x="3962400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21" name="Auf der gleichen Seite des Rechtecks liegende Ecken abrunden 20">
            <a:hlinkClick r:id="rId17" action="ppaction://hlinksldjump"/>
          </p:cNvPr>
          <p:cNvSpPr/>
          <p:nvPr/>
        </p:nvSpPr>
        <p:spPr>
          <a:xfrm>
            <a:off x="4754563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gradFill>
            <a:gsLst>
              <a:gs pos="7000">
                <a:schemeClr val="tx2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6560000" scaled="0"/>
          </a:gra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  <p:sp>
        <p:nvSpPr>
          <p:cNvPr id="22" name="Auf der gleichen Seite des Rechtecks liegende Ecken abrunden 21">
            <a:hlinkClick r:id="rId18" action="ppaction://hlinksldjump"/>
          </p:cNvPr>
          <p:cNvSpPr/>
          <p:nvPr/>
        </p:nvSpPr>
        <p:spPr>
          <a:xfrm>
            <a:off x="5546725" y="631825"/>
            <a:ext cx="698500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Ende</a:t>
            </a:r>
          </a:p>
        </p:txBody>
      </p:sp>
      <p:sp>
        <p:nvSpPr>
          <p:cNvPr id="24" name="Text Box 3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0" y="4575550"/>
            <a:ext cx="1321619" cy="10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50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rPr>
              <a:t>© ADDISON Management-Report   3.2025</a:t>
            </a:r>
          </a:p>
        </p:txBody>
      </p:sp>
      <p:sp>
        <p:nvSpPr>
          <p:cNvPr id="26" name="Text Box 3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1004105" y="179735"/>
            <a:ext cx="1375558" cy="1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700" kern="0" cap="all" dirty="0">
                <a:solidFill>
                  <a:srgbClr val="5F5F5F"/>
                </a:solidFill>
                <a:latin typeface="Century Gothic" panose="020B0502020202020204" pitchFamily="34" charset="0"/>
                <a:cs typeface="+mn-cs"/>
              </a:rPr>
              <a:t>Management-Report   3.2025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43268995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Auf der gleichen Seite des Rechtecks liegende Ecken abrunden 26">
            <a:hlinkClick r:id="rId12" action="ppaction://hlinksldjump"/>
          </p:cNvPr>
          <p:cNvSpPr/>
          <p:nvPr userDrawn="1"/>
        </p:nvSpPr>
        <p:spPr>
          <a:xfrm>
            <a:off x="796080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Kurzbericht</a:t>
            </a:r>
          </a:p>
        </p:txBody>
      </p:sp>
      <p:sp>
        <p:nvSpPr>
          <p:cNvPr id="28" name="Auf der gleichen Seite des Rechtecks liegende Ecken abrunden 27">
            <a:hlinkClick r:id="rId13" action="ppaction://hlinksldjump"/>
          </p:cNvPr>
          <p:cNvSpPr/>
          <p:nvPr userDrawn="1"/>
        </p:nvSpPr>
        <p:spPr>
          <a:xfrm>
            <a:off x="1588242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Plan/Ist-Vergleich</a:t>
            </a:r>
          </a:p>
        </p:txBody>
      </p:sp>
      <p:sp>
        <p:nvSpPr>
          <p:cNvPr id="29" name="Auf der gleichen Seite des Rechtecks liegende Ecken abrunden 28">
            <a:hlinkClick r:id="rId14" action="ppaction://hlinksldjump"/>
          </p:cNvPr>
          <p:cNvSpPr/>
          <p:nvPr userDrawn="1"/>
        </p:nvSpPr>
        <p:spPr>
          <a:xfrm>
            <a:off x="2380405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Umsatzentwicklung</a:t>
            </a:r>
          </a:p>
        </p:txBody>
      </p:sp>
      <p:sp>
        <p:nvSpPr>
          <p:cNvPr id="30" name="Auf der gleichen Seite des Rechtecks liegende Ecken abrunden 29">
            <a:hlinkClick r:id="rId15" action="ppaction://hlinksldjump"/>
          </p:cNvPr>
          <p:cNvSpPr/>
          <p:nvPr userDrawn="1"/>
        </p:nvSpPr>
        <p:spPr>
          <a:xfrm>
            <a:off x="3170980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Kostenentwicklung</a:t>
            </a:r>
          </a:p>
        </p:txBody>
      </p:sp>
      <p:sp>
        <p:nvSpPr>
          <p:cNvPr id="31" name="Auf der gleichen Seite des Rechtecks liegende Ecken abrunden 30">
            <a:hlinkClick r:id="rId16" action="ppaction://hlinksldjump"/>
          </p:cNvPr>
          <p:cNvSpPr/>
          <p:nvPr userDrawn="1"/>
        </p:nvSpPr>
        <p:spPr>
          <a:xfrm>
            <a:off x="3963142" y="631825"/>
            <a:ext cx="792163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Planfortschreibung</a:t>
            </a:r>
          </a:p>
        </p:txBody>
      </p:sp>
      <p:sp>
        <p:nvSpPr>
          <p:cNvPr id="33" name="Auf der gleichen Seite des Rechtecks liegende Ecken abrunden 32">
            <a:hlinkClick r:id="rId17" action="ppaction://hlinksldjump"/>
          </p:cNvPr>
          <p:cNvSpPr/>
          <p:nvPr userDrawn="1"/>
        </p:nvSpPr>
        <p:spPr>
          <a:xfrm>
            <a:off x="4755305" y="631825"/>
            <a:ext cx="792162" cy="179388"/>
          </a:xfrm>
          <a:prstGeom prst="round2SameRect">
            <a:avLst>
              <a:gd name="adj1" fmla="val 0"/>
              <a:gd name="adj2" fmla="val 19555"/>
            </a:avLst>
          </a:prstGeom>
          <a:solidFill>
            <a:schemeClr val="tx2"/>
          </a:solidFill>
          <a:ln w="63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FFFFFF"/>
                </a:solidFill>
                <a:latin typeface="Century Gothic" panose="020B0502020202020204" pitchFamily="34" charset="0"/>
                <a:cs typeface="Arial" pitchFamily="34" charset="0"/>
              </a:rPr>
              <a:t>KPI  /  Liquidität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603" r:id="rId1"/>
    <p:sldLayoutId id="2147487604" r:id="rId2"/>
    <p:sldLayoutId id="2147487605" r:id="rId3"/>
    <p:sldLayoutId id="2147487606" r:id="rId4"/>
    <p:sldLayoutId id="2147487607" r:id="rId5"/>
    <p:sldLayoutId id="2147487608" r:id="rId6"/>
    <p:sldLayoutId id="2147487609" r:id="rId7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eck 30"/>
          <p:cNvSpPr/>
          <p:nvPr/>
        </p:nvSpPr>
        <p:spPr>
          <a:xfrm>
            <a:off x="0" y="4572000"/>
            <a:ext cx="6243638" cy="1079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76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33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 userDrawn="1"/>
        </p:nvSpPr>
        <p:spPr bwMode="auto">
          <a:xfrm>
            <a:off x="5546725" y="4579938"/>
            <a:ext cx="696913" cy="100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r" defTabSz="623888">
              <a:defRPr/>
            </a:pPr>
            <a:fld id="{437E9177-B7C9-416E-9371-DF2C661D077F}" type="datetime4">
              <a:rPr lang="de-DE" sz="500" smtClean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pPr algn="r" defTabSz="623888">
                <a:defRPr/>
              </a:pPr>
              <a:t>9. Januar 2025</a:t>
            </a:fld>
            <a:r>
              <a:rPr lang="de-DE" sz="500" dirty="0">
                <a:solidFill>
                  <a:srgbClr val="333333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Text Box 3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0" y="4575550"/>
            <a:ext cx="1321620" cy="10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500" kern="1200" dirty="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Arial" pitchFamily="34" charset="0"/>
              </a:rPr>
              <a:t>© ADDISON Management-Report   3.2025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17676080"/>
              </p:ext>
            </p:extLst>
          </p:nvPr>
        </p:nvGraphicFramePr>
        <p:xfrm>
          <a:off x="241300" y="179388"/>
          <a:ext cx="647700" cy="323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L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dirty="0"/>
                    </a:p>
                  </a:txBody>
                  <a:tcPr marL="91398" marR="91398" marT="45699" marB="45699">
                    <a:lnR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tx2">
                            <a:lumMod val="60000"/>
                            <a:lumOff val="40000"/>
                          </a:schemeClr>
                        </a:gs>
                        <a:gs pos="100000">
                          <a:schemeClr val="tx2">
                            <a:lumMod val="50000"/>
                          </a:schemeClr>
                        </a:gs>
                        <a:gs pos="54000">
                          <a:schemeClr val="tx2"/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7610" r:id="rId1"/>
    <p:sldLayoutId id="2147487611" r:id="rId2"/>
  </p:sldLayoutIdLst>
  <p:txStyles>
    <p:titleStyle>
      <a:lvl1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2pPr>
      <a:lvl3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3pPr>
      <a:lvl4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4pPr>
      <a:lvl5pPr algn="ctr" defTabSz="623888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pitchFamily="34" charset="0"/>
        </a:defRPr>
      </a:lvl5pPr>
      <a:lvl6pPr marL="4572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6pPr>
      <a:lvl7pPr marL="9144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7pPr>
      <a:lvl8pPr marL="13716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8pPr>
      <a:lvl9pPr marL="1828800" algn="ctr" defTabSz="623888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9pPr>
    </p:titleStyle>
    <p:bodyStyle>
      <a:lvl1pPr marL="233363" indent="-233363" algn="l" defTabSz="6238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06413" indent="-1936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79463" indent="-155575" algn="l" defTabSz="623888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92200" indent="-155575" algn="l" defTabSz="62388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04938" indent="-157163" algn="l" defTabSz="62388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621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193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7765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33738" indent="-157163" algn="l" defTabSz="62388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2" Type="http://schemas.openxmlformats.org/officeDocument/2006/relationships/tags" Target="../tags/tag13.xml"/><Relationship Id="rId16" Type="http://schemas.openxmlformats.org/officeDocument/2006/relationships/image" Target="../media/image1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slide" Target="slide2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" Target="slide2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" Target="slide2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2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slide" Target="slide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slide" Target="slide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slide" Target="slide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7" Type="http://schemas.openxmlformats.org/officeDocument/2006/relationships/slide" Target="slide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" Target="slide2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slide" Target="slide2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" Target="slide2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" Target="slide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" Target="slide2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" Target="slide2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slide" Target="slide2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slide" Target="slide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" Target="slide2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" Target="slide2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" Target="slide2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" Target="slide2.xm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" Target="slide2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slide" Target="slide2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" Target="slide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" Target="slide2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" Target="slide2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slide" Target="slide2.xml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slide" Target="slide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7" Type="http://schemas.openxmlformats.org/officeDocument/2006/relationships/slide" Target="slide2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7" Type="http://schemas.openxmlformats.org/officeDocument/2006/relationships/slide" Target="slide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7" Type="http://schemas.openxmlformats.org/officeDocument/2006/relationships/slide" Target="slide2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7" Type="http://schemas.openxmlformats.org/officeDocument/2006/relationships/slide" Target="slide2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7" Type="http://schemas.openxmlformats.org/officeDocument/2006/relationships/slide" Target="slide2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" Target="slide2.xml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" Target="slide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" Target="slide2.xml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slide" Target="slide2.xml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slide" Target="slide2.xml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" Target="slide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6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7" Type="http://schemas.openxmlformats.org/officeDocument/2006/relationships/slide" Target="slide2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7" Type="http://schemas.openxmlformats.org/officeDocument/2006/relationships/slide" Target="slide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slide" Target="slide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slide" Target="slide2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7" Type="http://schemas.openxmlformats.org/officeDocument/2006/relationships/slide" Target="slide2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8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slide" Target="slide2.xml"/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slide" Target="slide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" Target="slide2.xml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slide" Target="slide2.xml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" Target="slide2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201.xml"/><Relationship Id="rId7" Type="http://schemas.openxmlformats.org/officeDocument/2006/relationships/slide" Target="slide2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7" Type="http://schemas.openxmlformats.org/officeDocument/2006/relationships/chart" Target="../charts/chart2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" Target="slide2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slide" Target="slide2.xml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slide" Target="slide2.xml"/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" Target="slide2.xml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slide" Target="slide2.xml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slide" Target="slide2.xml"/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slide" Target="slide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" Target="slide2.xml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" Target="slide2.xml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slide" Target="slide2.xml"/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notesSlide" Target="../notesSlides/notesSlide63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image" Target="../media/image2.png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" Target="slide2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" Target="slide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" Target="slide2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el 36"/>
          <p:cNvSpPr>
            <a:spLocks noGrp="1"/>
          </p:cNvSpPr>
          <p:nvPr>
            <p:ph type="title"/>
          </p:nvPr>
        </p:nvSpPr>
        <p:spPr>
          <a:xfrm>
            <a:off x="1798638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Start</a:t>
            </a:r>
          </a:p>
        </p:txBody>
      </p:sp>
      <p:pic>
        <p:nvPicPr>
          <p:cNvPr id="13315" name="Picture 44" descr="start_32.pn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300" y="1414214"/>
            <a:ext cx="410465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Management-Report 3.2025</a:t>
            </a:r>
          </a:p>
        </p:txBody>
      </p:sp>
      <p:sp>
        <p:nvSpPr>
          <p:cNvPr id="25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02074" y="3884614"/>
            <a:ext cx="1274763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Wirtschaftsprüfungsgesellschaft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02074" y="4216401"/>
            <a:ext cx="443881" cy="12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D 71636</a:t>
            </a:r>
          </a:p>
        </p:txBody>
      </p:sp>
      <p:sp>
        <p:nvSpPr>
          <p:cNvPr id="27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7971" y="4216400"/>
            <a:ext cx="954088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Ludwigsburg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02076" y="4086226"/>
            <a:ext cx="1274762" cy="13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de-DE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Kammererstr</a:t>
            </a: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. 39</a:t>
            </a:r>
          </a:p>
        </p:txBody>
      </p:sp>
      <p:sp>
        <p:nvSpPr>
          <p:cNvPr id="29" name="Rechteck 28"/>
          <p:cNvSpPr/>
          <p:nvPr>
            <p:custDataLst>
              <p:tags r:id="rId7"/>
            </p:custDataLst>
          </p:nvPr>
        </p:nvSpPr>
        <p:spPr>
          <a:xfrm>
            <a:off x="3902075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ADD Steuerberatungsgesellschaft 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42975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Rosenstr. 46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42975" y="4216757"/>
            <a:ext cx="2805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71638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55713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Ludwigsburg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2975" y="3884176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42975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AC GmbH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9869785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06878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467786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46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156851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86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0593900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034978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24" name="Rechteck 23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906998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1.185.591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1.261.411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-75.820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3.556.826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3.768.115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1.163.583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1.239.403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-75.820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3.804.444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429.469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1.292.297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57.294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168.999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173.400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664.868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751.935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-87.067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2.102.994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2.338.747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-235.753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293.959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303.176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-9.217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882.060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909.329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-27.269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370.908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448.758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-77.850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1.220.934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1.429.418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-208.484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148.794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160.800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-12.006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446.397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482.400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222.115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287.958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-65.844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774.538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947.018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-172.481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-1.374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143.253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-3.847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9.972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-0,3%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29.021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24.250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4.821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5.629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23.291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69.873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-1.227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9.167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16.015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49.251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6.168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-333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15.657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-6.243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-29%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47.580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66.000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-18.420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-27,9%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16.508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-2.392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49.432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56.400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-12,4%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17.179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17.179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184.371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190.779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-6.408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543.525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571.714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-28.189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37.744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97.179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-59.435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231.013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375.305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-144.292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4812324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38593998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421.979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456.611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-34.632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1.380.415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400.616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435.248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-34.632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1.392.123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164.177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156.769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7.408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470.997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20.840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215.598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257.179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-41.581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857.525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-88.273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118.468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122.476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-4.009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367.429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-11.956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97.131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134.703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-37.572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490.097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-76.317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7.669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89.461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126.403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-36.942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465.197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-74.459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10.304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30.886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3.722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2.250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2.253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23.423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2.323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63.882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6.542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105.303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-39.265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401.315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-81.001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2552317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15067721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488.233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494.650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534.118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1.574.417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187.485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-2.315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561.250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26.121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26.250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281.044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318.118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-37.074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934.117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-13,7%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116.214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-3.386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164.830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198.518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575.317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156.827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-33.391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550.417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10.637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12.561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3.841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2.196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-104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2.217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-283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-7,6%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25.024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-924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72.250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-2.554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165.194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475.663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611515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888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05031131"/>
              </p:ext>
            </p:extLst>
          </p:nvPr>
        </p:nvGraphicFramePr>
        <p:xfrm>
          <a:off x="627638" y="1031591"/>
          <a:ext cx="5616000" cy="34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6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R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275.379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268.317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270.038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837.905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89.760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168.225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176.638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59.278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108.948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115.538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-6.590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364.005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100.716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107.238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339.105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10.969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3.182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2.376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2.250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7.024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3,3%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2.301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2.250</a:t>
                      </a: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-1,1%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24.775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25.367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76.682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-1.937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81.871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262.423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-12.864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60034090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9768624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7310058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607983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8562395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1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726562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" name="Auf der gleichen Seite des Rechtecks liegende Ecken abrunden 28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523" y="1547887"/>
            <a:ext cx="410445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>
            <a:no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41300" y="1216025"/>
            <a:ext cx="5904855" cy="314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>
            <a:noAutofit/>
          </a:bodyPr>
          <a:lstStyle/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Hier könnte ein einleitender Kommentar,</a:t>
            </a: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	Ihre allgemeinen Unternehmensleitsätze</a:t>
            </a: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		oder aktuelle Unternehmensziele stehen.</a:t>
            </a:r>
          </a:p>
          <a:p>
            <a:pPr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Achtung: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Standardvorlage enthält Musterdaten, die beim Aktualisieren überschrieben werden.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Einstellungen der Controlling-Tabellen sind für den Mustermandant 3 vordefiniert und müssen in jedem Fall mandantenspezifisch angepasst werden.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Die angepasste Vorlage ist im mandantenspezifischen "Custom"-Verzeichnis zu speichern (</a:t>
            </a: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  <a:sym typeface="Wingdings" pitchFamily="2" charset="2"/>
              </a:rPr>
              <a:t> </a:t>
            </a: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siehe Dokumentation, Kapitel 3.10.9).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Um die Anpassung zu vereinfachen wurden zu jedem Register 9 untergeordnete Folien für Ihre Bereiche vordefiniert. Unnötige Folien sind einfach zu löschen.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de-DE" sz="1100" dirty="0">
              <a:solidFill>
                <a:srgbClr val="5F5F5F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de-DE" sz="1100" dirty="0">
                <a:solidFill>
                  <a:srgbClr val="5F5F5F"/>
                </a:solidFill>
                <a:latin typeface="Century Gothic" panose="020B0502020202020204" pitchFamily="34" charset="0"/>
              </a:rPr>
              <a:t>Bei der Anpassung der PowerPoint-Vorlage unterstützt Sie gerne Ihr ADDISON-Betreuer, in Kooperation mit dem ADDISON Team Controlling in Ludwigsburg.</a:t>
            </a: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630463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9807788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3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6640319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9864457"/>
      </p:ext>
    </p:extLst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411080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72280357"/>
              </p:ext>
            </p:extLst>
          </p:nvPr>
        </p:nvGraphicFramePr>
        <p:xfrm>
          <a:off x="627638" y="1031591"/>
          <a:ext cx="5616000" cy="33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Stahlbau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438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Holzbau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Montage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FERTIGUNG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1.186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3.768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3.768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8EB4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87749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5450813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28178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1916364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45806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8000501"/>
      </p:ext>
    </p:extLst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4015601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021446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5527032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1992898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949183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69253974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SUMME ERLÖSE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1.185.591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1.261.411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-75.820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3.556.826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3.768.115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-211.289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-5,6%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-22.008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1.163.583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1.239.403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-75.820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3.804.444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429.469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1.292.297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Fremdleistungen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57.294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58.000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-706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168.999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173.400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-4.401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-2,5%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ROHERTRAG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664.868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751.935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-87.067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-12%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2.102.994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2.338.747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-235.753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-10,1%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Produktivlöhne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293.959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303.176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-9.217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882.060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909.329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-27.269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1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370.908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448.758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-77.850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-17%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1.220.934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1.429.418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-208.484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-14,6%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Sonst. Personalkosten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148.794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160.800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-12.006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446.397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482.400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-36.003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-7,5%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222.115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287.958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-65.844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-23%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774.538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947.018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-172.481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-18,2%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Gemeinkosten (o.Pers.)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184.371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190.779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-6.408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543.525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571.714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-28.189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-4,9%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 B  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37.744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97.179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-59.435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-61%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231.013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375.305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-144.292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-38,4%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Neutrale Erträge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Neutraler Aufwand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0,0%</a:t>
                      </a:r>
                      <a:endParaRPr lang="de-DE" sz="600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VORL. ERGEBNIS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37.744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97.179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-59.435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-61%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231.013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375.305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-144.292</a:t>
                      </a:r>
                      <a:endParaRPr lang="de-DE" sz="600" b="1" kern="1200" dirty="0">
                        <a:solidFill>
                          <a:schemeClr val="dk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de-DE" sz="600" b="1" kern="1200" dirty="0">
                          <a:solidFill>
                            <a:schemeClr val="dk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-38,4%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319728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6814091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7" name="Rechteck 1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4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7416930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121835"/>
      </p:ext>
    </p:ext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0433510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18" name="Rechteck 17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64421390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184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1925953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317253507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9186910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72122681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638906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951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32284855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05974797"/>
      </p:ext>
    </p:extLst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3888868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76211955"/>
              </p:ext>
            </p:extLst>
          </p:nvPr>
        </p:nvGraphicFramePr>
        <p:xfrm>
          <a:off x="627638" y="1031591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673085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39009249"/>
              </p:ext>
            </p:extLst>
          </p:nvPr>
        </p:nvGraphicFramePr>
        <p:xfrm>
          <a:off x="630526" y="1034306"/>
          <a:ext cx="5616000" cy="24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4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6.2025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10.2025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11.2025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12.2025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0" marR="36000" marT="36000" marB="3600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Raumkosten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Kfz-Kosten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Reparatur/Instandh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Abschreibungen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Werbekosten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Reisekosten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Kosten Warenabg.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Betriebliche Steuern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Versicherung/Beitr.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Zinsaufwand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Sonstige Kosten</a:t>
                      </a:r>
                    </a:p>
                  </a:txBody>
                  <a:tcPr marL="36000" marR="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Gemeinkosten</a:t>
                      </a:r>
                    </a:p>
                  </a:txBody>
                  <a:tcPr marL="36000" marR="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3381575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011533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1639955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graphicFrame>
        <p:nvGraphicFramePr>
          <p:cNvPr id="24" name="Tabel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822185"/>
              </p:ext>
            </p:extLst>
          </p:nvPr>
        </p:nvGraphicFramePr>
        <p:xfrm>
          <a:off x="0" y="1035010"/>
          <a:ext cx="97483" cy="135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3120">
                <a:tc>
                  <a:txBody>
                    <a:bodyPr/>
                    <a:lstStyle/>
                    <a:p>
                      <a:endParaRPr lang="de-DE" sz="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entury Gothic" panose="020B050202020202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hteck 8"/>
          <p:cNvSpPr/>
          <p:nvPr/>
        </p:nvSpPr>
        <p:spPr>
          <a:xfrm>
            <a:off x="0" y="1098558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77833964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421.979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456.611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-34.632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1.380.415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-21.364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400.616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435.248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-34.632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1.392.123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164.177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156.769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7.408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470.997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20.840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215.598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257.179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-41.581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857.525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-88.273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118.468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122.476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-4.009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367.429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-11.956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97.131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134.703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-37.572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490.097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-76.317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7.669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-631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89.461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126.403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-36.942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465.197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-74.459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-16,0%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23.423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2.323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63.882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6.542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10,2%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105.303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-39.265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401.315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-81.001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66.038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105.303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-39.265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401.315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-81.001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54261782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7939548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5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6250218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230735"/>
      </p:ext>
    </p:extLst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045247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66590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3.556.826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3.556.826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13.150.239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13.361.528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9.593.413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36.330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3.593.156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13.186.569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13.397.857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-211.289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9.593.413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1.321.162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4.812.890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4.784.025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28.865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3.491.728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168.999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168.999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631.299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635.700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462.300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2.102.994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2.102.994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-235.753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7.742.379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7.978.132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-235.753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5.639.385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882.060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882.060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-27.269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3.611.346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3.638.614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-27.269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2.729.286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1.220.934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1.220.934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-208.484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4.131.033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4.339.518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-208.484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2.910.099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446.397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446.397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1.893.597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1.929.600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-36.003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1.447.250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774.538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774.538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-172.481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2.237.437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2.409.918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-172.481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1.462.899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143.253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143.253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-3.847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583.853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587.700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-3.847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9.972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9.972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41.572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41.600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77.729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5.629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285.429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5.629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69.873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69.873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-1.227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284.319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285.546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-1.227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214.446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113.909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47.779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195.979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197.401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-1.422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148.250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76.985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77.900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47.580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47.580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-18.420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-28%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246.480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264.900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-18.420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198.900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49.432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49.432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-12%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217.432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-6.968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168.000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543.525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543.525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-28.189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2.097.371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2.125.560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-28.189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1.553.846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231.013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231.013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-144.292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140.066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284.358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-144.292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-90.947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6286911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208760878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1.310.264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4.985.877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5.056.028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3.675.613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11.708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1.321.972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4.997.585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5.067.736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-70.151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3.675.613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491.056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1.752.584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1.732.525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20.058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1.261.528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61.664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229.864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168.250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769.253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-88.273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3.015.138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3.103.411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-88.273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2.245.885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355.472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-11.956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1.457.758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1.469.714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-11.956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1.102.286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413.780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-76.317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1.557.380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1.633.696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-76.317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1.143.599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23.042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97.742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-1.858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390.738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-74.459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1.459.637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1.534.096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-74.459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1.068.899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30.886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30.886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126.286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127.250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95.400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49.997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37.800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21.309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13.146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8.163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10.146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2.896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11.964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8.982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 dirty="0">
                          <a:latin typeface="Century Gothic" panose="020B0502020202020204" pitchFamily="34" charset="0"/>
                        </a:rPr>
                        <a:t>20.250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26.811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26.900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70.424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6.542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263.252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256.710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6.542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192.828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320.314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-81.001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1.196.385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1.277.386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-81.001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876.071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3858203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17524342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5.398.675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5.523.500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3.965.500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5.415.092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5.539.917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3.965.500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2.086.427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2.081.800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1.520.600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289.186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3.039.479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3.167.017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2.232.900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1.424.385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1.076.100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1.615.094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1.732.117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1.156.800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98.572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1.516.522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1.632.517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1.082.100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130.283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98.400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12.561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12.561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50.961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51.250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-239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38.400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47.525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2.967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12.169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12.256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9.252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6.703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27.303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-397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6.562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-8%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27.162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-538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20.600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72.250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72.250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-2.554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295.402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297.956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-2.554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223.252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1.221.119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1.334.561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858.898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267607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876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5205792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2.765.687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2.782.000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1.952.300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2.773.892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 dirty="0">
                          <a:latin typeface="Century Gothic" panose="020B0502020202020204" pitchFamily="34" charset="0"/>
                        </a:rPr>
                        <a:t>2.790.255</a:t>
                      </a: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1.952.300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973.880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969.700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709.600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112.249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112.800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1.687.762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1.707.705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1.160.600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729.252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734.000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550.900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958.560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973.705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609.700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99.256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859.304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874.105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32.873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134.573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135.600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101.700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13.054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52.554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-546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39.500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48.784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49.250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-416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3.090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12.677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12.769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9.587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7.024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7.024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28.524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224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6.821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27.921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28.000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21.100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-1.937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305.032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306.969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-1.937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230.287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-12.864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554.272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567.136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-12.864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304.713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7667447"/>
      </p:ext>
    </p:ext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2885258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80489766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144.665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144.665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-25.435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654.965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680.400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-25.435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510.300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-144.665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-144.665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25.435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-654.965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-680.400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25.435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-510.300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35.932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18.745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-155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14.250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11.883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12.000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9.000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3.678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15.085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15.194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11.407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8.231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8.231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-169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33.531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33.700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-169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25.300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1.544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1.544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6.044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6.000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44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51.413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81.526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172.633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173.107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91.107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-226.191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-226.191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25.909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-827.598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-853.507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25.909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-601.407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2446291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93478936"/>
              </p:ext>
            </p:extLst>
          </p:nvPr>
        </p:nvGraphicFramePr>
        <p:xfrm>
          <a:off x="627638" y="1031591"/>
          <a:ext cx="5616000" cy="347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36000" marR="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PlanFort</a:t>
                      </a:r>
                      <a:r>
                        <a:rPr lang="de-DE" sz="600" dirty="0"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Delta zu</a:t>
                      </a:r>
                    </a:p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Jahresplan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4.25-12.25</a:t>
                      </a:r>
                    </a:p>
                  </a:txBody>
                  <a:tcPr marL="36000" marR="3600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pt-BR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72.724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72.724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-2.276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297.724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300.000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-2.276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225.000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-72.724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-72.724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2.276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-297.724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-300.000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2.276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-225.000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Raumkosten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11.052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11.052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44.952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45.300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Kfz-Kosten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Reparatur/Instandhaltung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21.564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21.564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60.764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53.900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39.250</a:t>
                      </a: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Abschreibungen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4.505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-7.495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40.505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-7.495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36.000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Werbekosten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27.809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113.909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-991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86.100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Reisekosten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28.118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28.118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115.336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116.172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-836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87.218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Kosten Warenabgabe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18.685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76.985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77.900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-915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58.300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Betriebliche Steuern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10.085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10.085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41.185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41.400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-215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31.100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Versicherung/Beiträge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-3.188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-3.188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-5.088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-268%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2.412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7.500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-5.088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5.600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Zinsaufwand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0">
                          <a:latin typeface="Century Gothic" panose="020B0502020202020204" pitchFamily="34" charset="0"/>
                        </a:rPr>
                        <a:t>Sonstige Kosten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b="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118.630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118.630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-9.025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496.048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505.072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-9.025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377.418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680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-191.354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-191.354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-793.772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-805.072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11.300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-602.418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1918409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037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913364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2023330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44311134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488.233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527.700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1.433.175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1.558.000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-8,0%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6.418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16.417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494.650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534.118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-39.467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1.449.592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1.574.417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-124.825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187.485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189.800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-2.315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565.827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561.250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4.627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26.121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26.250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77.186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79.100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281.044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318.118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-37.074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806.579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934.117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-127.538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-13,7%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116.214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119.600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-3.386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348.285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358.800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-10.515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-2,9%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164.830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198.518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-33.688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458.294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575.317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-117.023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-20,3%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8.003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-297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23.872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-1.028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-4,1%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156.827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190.218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-33.391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434.422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550.417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-115.995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-21,1%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25.024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-924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72.250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-2.554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165.194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475.663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132.727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165.194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-32.467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-20%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362.221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475.663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-113.442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-23,8%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5690474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595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798398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6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7905670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832360"/>
      </p:ext>
    </p:extLst>
  </p:cSld>
  <p:clrMapOvr>
    <a:masterClrMapping/>
  </p:clrMapOvr>
  <p:transition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1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3269031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891864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598175"/>
              </p:ext>
            </p:extLst>
          </p:nvPr>
        </p:nvGraphicFramePr>
        <p:xfrm>
          <a:off x="50800" y="2966839"/>
          <a:ext cx="6140450" cy="1662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71998958"/>
              </p:ext>
            </p:extLst>
          </p:nvPr>
        </p:nvGraphicFramePr>
        <p:xfrm>
          <a:off x="-20362" y="880765"/>
          <a:ext cx="6264000" cy="204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08000">
                <a:tc>
                  <a:txBody>
                    <a:bodyPr/>
                    <a:lstStyle/>
                    <a:p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Apr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Mai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Jun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Jul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Aug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Sep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Okt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Nov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Dez 2025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Jan 2026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Feb 2026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Mär 2026</a:t>
                      </a:r>
                    </a:p>
                  </a:txBody>
                  <a:tcPr marL="36000" marR="36000" marT="14400" marB="1440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Planeinnahmen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865.953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1.305.433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1.323.080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730.650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412.813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1.069.855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1.309.530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1.303.863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1.289.861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1.029.190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870.755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Planausgaben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1.115.406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1.106.170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1.112.221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862.013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850.374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1.111.299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1.110.571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1.102.689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1.099.171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1.127.625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1.143.814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1.134.385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Einzahl. v. Forderungen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1.298.483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432.828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Auszahl. v. Verbindlichk.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-80.000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Sonstige Verbindl. o. USt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-2.000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USt-Zahllast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-49.363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-52.322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-48.944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-46.417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-50.692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-12.806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-12.388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-51.585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-47.272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-50.825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-50.008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-58.142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51.713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140.288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144.268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414.651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-170.416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-711.292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-53.104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155.256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157.421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111.411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-164.632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-321.773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Bilanzbeweg.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-40.000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51.713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140.288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144.268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374.651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-170.416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-711.292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-53.104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155.256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157.421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111.411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-164.632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-321.773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Summe Invest./Finanz.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-3.059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-3.082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-3.105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-3.128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-25.152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18.303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-3.199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-3.223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-4.337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-3.272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-3.296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 dirty="0">
                          <a:effectLst/>
                          <a:latin typeface="Century Gothic" panose="020B0502020202020204" pitchFamily="34" charset="0"/>
                        </a:rPr>
                        <a:t>-5.258</a:t>
                      </a: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III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48.654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 dirty="0">
                          <a:effectLst/>
                          <a:latin typeface="Century Gothic" panose="020B0502020202020204" pitchFamily="34" charset="0"/>
                        </a:rPr>
                        <a:t>137.257</a:t>
                      </a: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141.163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371.522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-195.568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-692.989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-56.303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152.032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153.084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108.140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-167.929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-326.981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Summe Sonstige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Liquiditätsergebnis IV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48.654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 dirty="0">
                          <a:effectLst/>
                          <a:latin typeface="Century Gothic" panose="020B0502020202020204" pitchFamily="34" charset="0"/>
                        </a:rPr>
                        <a:t>137.257</a:t>
                      </a: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141.163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371.522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-195.568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-692.989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-56.303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152.032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153.084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108.140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-167.929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effectLst/>
                          <a:latin typeface="Century Gothic" panose="020B0502020202020204" pitchFamily="34" charset="0"/>
                        </a:rPr>
                        <a:t>-326.981</a:t>
                      </a:r>
                      <a:endParaRPr lang="de-DE" sz="600" b="1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Liquiditätssaldo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169.344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306.551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447.714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819.237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623.669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-69.320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-125.622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26.410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179.494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287.634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119.705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-207.276</a:t>
                      </a:r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Kreditlimit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0" i="0" u="none" strike="noStrike">
                          <a:effectLst/>
                          <a:latin typeface="Century Gothic" panose="020B0502020202020204" pitchFamily="34" charset="0"/>
                        </a:rPr>
                        <a:t>50.000</a:t>
                      </a:r>
                      <a:endParaRPr lang="de-DE" sz="600" b="0" i="0" u="none" strike="noStrike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Finanzierungslücke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19.320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75.622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b="1" i="0" u="none" strike="noStrike" dirty="0"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none" strike="noStrike" dirty="0"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</a:rPr>
                        <a:t>157.276</a:t>
                      </a:r>
                    </a:p>
                  </a:txBody>
                  <a:tcPr marL="36000" marR="36000" marT="14400" marB="14400" anchor="b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2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8249327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09802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326314"/>
              </p:ext>
            </p:extLst>
          </p:nvPr>
        </p:nvGraphicFramePr>
        <p:xfrm>
          <a:off x="734200" y="1030288"/>
          <a:ext cx="4900098" cy="3261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3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050834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28360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526577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45951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583787"/>
      </p:ext>
    </p:extLst>
  </p:cSld>
  <p:clrMapOvr>
    <a:masterClrMapping/>
  </p:clrMapOvr>
  <p:transition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2137274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75406175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758999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075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647771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4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1854704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7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9" name="Rechteck 8"/>
          <p:cNvSpPr/>
          <p:nvPr/>
        </p:nvSpPr>
        <p:spPr>
          <a:xfrm>
            <a:off x="0" y="145888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354869"/>
              </p:ext>
            </p:extLst>
          </p:nvPr>
        </p:nvGraphicFramePr>
        <p:xfrm>
          <a:off x="627638" y="1031591"/>
          <a:ext cx="5616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r>
                        <a:rPr lang="de-DE" sz="600" dirty="0"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3.2025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Plan</a:t>
                      </a: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1.25- 3.25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Diff.</a:t>
                      </a:r>
                    </a:p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Ist-</a:t>
                      </a:r>
                      <a:r>
                        <a:rPr lang="de-DE" sz="600" dirty="0" err="1">
                          <a:latin typeface="Century Gothic" panose="020B0502020202020204" pitchFamily="34" charset="0"/>
                        </a:rPr>
                        <a:t>Abw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- 3.25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SUMME ERLÖSE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275.379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277.100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813.387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829.700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Bestandsveränderung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-7.062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dirty="0">
                          <a:latin typeface="Century Gothic" panose="020B0502020202020204" pitchFamily="34" charset="0"/>
                        </a:rPr>
                        <a:t>8.255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GESAMTLEISTUNG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268.317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270.038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-1.721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821.592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837.905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-16.313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Material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89.760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82.900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6.860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264.280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260.100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4.180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Fremdleistungen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10.332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10.500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30.149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30.700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-551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-1,8%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ROHERTRAG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168.225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176.638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-8.413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527.162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547.105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-19.942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-3,6%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Produktivlöhne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59.278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61.100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-1.822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178.302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183.100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-4.798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-2,6%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108.948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115.538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-6.590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348.860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364.005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-15.145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-4,2%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Sonst. Personalkosten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8.232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8.300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-68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24.556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24.900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-344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-1,4%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100.716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107.238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-6.522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-6%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324.304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339.105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-14.800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-4,4%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Gemeinkosten (o.Pers.)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24.775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25.367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-592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74.745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76.682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-1.937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-2,5%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D B  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81.871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262.423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-12.864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 Erträge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>
                          <a:latin typeface="Century Gothic" panose="020B0502020202020204" pitchFamily="34" charset="0"/>
                        </a:rPr>
                        <a:t>Neutraler Aufwand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>
                          <a:latin typeface="Century Gothic" panose="020B0502020202020204" pitchFamily="34" charset="0"/>
                        </a:rPr>
                        <a:t>0,0%</a:t>
                      </a:r>
                      <a:endParaRPr lang="de-DE" sz="600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600" b="1">
                          <a:latin typeface="Century Gothic" panose="020B0502020202020204" pitchFamily="34" charset="0"/>
                        </a:rPr>
                        <a:t>VORL. ERGEBNIS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75.941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81.871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-5.930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-7%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249.559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262.423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-12.864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600" b="1">
                          <a:latin typeface="Century Gothic" panose="020B0502020202020204" pitchFamily="34" charset="0"/>
                        </a:rPr>
                        <a:t>-4,9%</a:t>
                      </a:r>
                      <a:endParaRPr lang="de-DE" sz="600" b="1" dirty="0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25510771"/>
      </p:ext>
    </p:extLst>
  </p:cSld>
  <p:clrMapOvr>
    <a:masterClrMapping/>
  </p:clrMapOvr>
  <p:transition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8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9439005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19740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9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82715066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377053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7 | Folie 10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5887488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557449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504395"/>
      </p:ext>
    </p:extLst>
  </p:cSld>
  <p:clrMapOvr>
    <a:masterClrMapping/>
  </p:clrMapOvr>
  <p:transition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2192338" y="1125538"/>
            <a:ext cx="4029870" cy="107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Wir danken für Ihre </a:t>
            </a:r>
          </a:p>
          <a:p>
            <a:pPr eaLnBrk="1" hangingPunct="1"/>
            <a:r>
              <a:rPr lang="de-DE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Aufmerksamkeit.</a:t>
            </a:r>
            <a:endParaRPr lang="de-DE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483" name="Titel 11"/>
          <p:cNvSpPr>
            <a:spLocks noGrp="1"/>
          </p:cNvSpPr>
          <p:nvPr>
            <p:ph type="title"/>
          </p:nvPr>
        </p:nvSpPr>
        <p:spPr>
          <a:xfrm>
            <a:off x="1798638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End</a:t>
            </a:r>
          </a:p>
        </p:txBody>
      </p:sp>
      <p:sp>
        <p:nvSpPr>
          <p:cNvPr id="11" name="Interaktive Schaltfläche: Anpassen 10">
            <a:hlinkClick r:id="" action="ppaction://hlinkshowjump?jump=firstslide" highlightClick="1"/>
          </p:cNvPr>
          <p:cNvSpPr/>
          <p:nvPr/>
        </p:nvSpPr>
        <p:spPr>
          <a:xfrm>
            <a:off x="-1588" y="0"/>
            <a:ext cx="265113" cy="411163"/>
          </a:xfrm>
          <a:prstGeom prst="actionButtonBlank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endParaRPr lang="de-DE" sz="700" b="1" dirty="0">
              <a:solidFill>
                <a:srgbClr val="33339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6085" name="Picture 44" descr="start_32.png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3" y="29321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02074" y="3884614"/>
            <a:ext cx="1274763" cy="12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Wirtschaftsprüfungsgesellschaft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02075" y="4216400"/>
            <a:ext cx="443880" cy="23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>
              <a:defRPr/>
            </a:pP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D 71636</a:t>
            </a:r>
          </a:p>
        </p:txBody>
      </p:sp>
      <p:sp>
        <p:nvSpPr>
          <p:cNvPr id="34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45955" y="4270324"/>
            <a:ext cx="954088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de-DE" sz="8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Ludwigsburg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02076" y="4086226"/>
            <a:ext cx="1274762" cy="13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r>
              <a:rPr lang="de-DE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Kammererstr</a:t>
            </a:r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. 39</a:t>
            </a:r>
          </a:p>
        </p:txBody>
      </p:sp>
      <p:sp>
        <p:nvSpPr>
          <p:cNvPr id="36" name="Rechteck 35"/>
          <p:cNvSpPr/>
          <p:nvPr>
            <p:custDataLst>
              <p:tags r:id="rId6"/>
            </p:custDataLst>
          </p:nvPr>
        </p:nvSpPr>
        <p:spPr>
          <a:xfrm>
            <a:off x="3922497" y="3733800"/>
            <a:ext cx="2154238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rgbClr val="464F78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ADD Steuerberatungsgesellschaft mbH</a:t>
            </a:r>
            <a:endParaRPr lang="de-DE" sz="900" b="1" dirty="0">
              <a:solidFill>
                <a:srgbClr val="464F78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2975" y="4086225"/>
            <a:ext cx="1357313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Rosenstr. 46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42975" y="4216757"/>
            <a:ext cx="2805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71638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55713" y="4216400"/>
            <a:ext cx="95408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sz="800">
                <a:solidFill>
                  <a:srgbClr val="7F7F7F"/>
                </a:solidFill>
                <a:latin typeface="Century Gothic" panose="020B0502020202020204" pitchFamily="34" charset="0"/>
              </a:rPr>
              <a:t>Ludwigsburg</a:t>
            </a:r>
            <a:endParaRPr lang="de-DE" sz="800" dirty="0">
              <a:solidFill>
                <a:srgbClr val="7F7F7F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42975" y="3884176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2975" y="3733800"/>
            <a:ext cx="2387600" cy="144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>
              <a:defRPr/>
            </a:pPr>
            <a:r>
              <a:rPr lang="de-DE" sz="900" b="1">
                <a:solidFill>
                  <a:schemeClr val="tx2"/>
                </a:solidFill>
                <a:latin typeface="Century Gothic" panose="020B0502020202020204" pitchFamily="34" charset="0"/>
                <a:ea typeface="Arial" charset="0"/>
                <a:cs typeface="Arial" pitchFamily="34" charset="0"/>
              </a:rPr>
              <a:t>AC GmbH</a:t>
            </a:r>
            <a:endParaRPr lang="de-DE" sz="900" b="1" dirty="0">
              <a:solidFill>
                <a:schemeClr val="tx2"/>
              </a:solidFill>
              <a:latin typeface="Century Gothic" panose="020B0502020202020204" pitchFamily="34" charset="0"/>
              <a:ea typeface="Arial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5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7770897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64509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6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356383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1831431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800225" y="4572000"/>
            <a:ext cx="1295400" cy="107950"/>
          </a:xfrm>
        </p:spPr>
        <p:txBody>
          <a:bodyPr/>
          <a:lstStyle/>
          <a:p>
            <a:pPr>
              <a:defRPr/>
            </a:pPr>
            <a:r>
              <a:rPr dirty="0"/>
              <a:t>Register 2 | Folie 7</a:t>
            </a:r>
          </a:p>
        </p:txBody>
      </p:sp>
      <p:graphicFrame>
        <p:nvGraphicFramePr>
          <p:cNvPr id="15" name="Tabelle 1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5330064"/>
              </p:ext>
            </p:extLst>
          </p:nvPr>
        </p:nvGraphicFramePr>
        <p:xfrm>
          <a:off x="765175" y="885825"/>
          <a:ext cx="5178426" cy="1444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463">
                <a:tc>
                  <a:txBody>
                    <a:bodyPr/>
                    <a:lstStyle/>
                    <a:p>
                      <a:r>
                        <a:rPr lang="de-DE" sz="9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9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Auf der gleichen Seite des Rechtecks liegende Ecken abrunden 27" hidden="1">
            <a:hlinkClick r:id="rId6" action="ppaction://hlinksldjump" tooltip="Eigene Folien"/>
          </p:cNvPr>
          <p:cNvSpPr/>
          <p:nvPr>
            <p:custDataLst>
              <p:tags r:id="rId3"/>
            </p:custDataLst>
          </p:nvPr>
        </p:nvSpPr>
        <p:spPr>
          <a:xfrm>
            <a:off x="5080000" y="885825"/>
            <a:ext cx="863600" cy="144463"/>
          </a:xfrm>
          <a:prstGeom prst="round2Same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de-DE" sz="600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Eigene Folien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2011487"/>
            <a:ext cx="601951" cy="124752"/>
          </a:xfrm>
          <a:prstGeom prst="rect">
            <a:avLst/>
          </a:prstGeom>
          <a:solidFill>
            <a:schemeClr val="accent1">
              <a:alpha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de-DE" sz="700" b="0" dirty="0">
              <a:solidFill>
                <a:srgbClr val="080808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OCVAR_G_A" val="POWERPNT"/>
  <p:tag name="DOCVAR_G_N" val="20031022110250"/>
  <p:tag name="DOCVAR_G_I" val="0"/>
  <p:tag name="STEUERFELD.LANDWIRTSCHAFT.J0" val="0"/>
  <p:tag name="STEUERFELD.GEWERBEBETRIEB.J0" val="0"/>
  <p:tag name="STEUERFELD.SELBSTÄNDIG.J0" val="0"/>
  <p:tag name="STEUERFELD.NICHTSELBSTÄNDIG.J0" val="0"/>
  <p:tag name="STEUERFELD.KAPITALVERMÖGEN.J0" val="0"/>
  <p:tag name="STEUERFELD.VERMIETUNGVERPACHTUNG.J0" val="0"/>
  <p:tag name="STEUERFELD.SONSTIGE.J0" val="0"/>
  <p:tag name="STEUERFELD.SUMMEEINKÜNFTE.J0" val="0"/>
  <p:tag name="STEUERFELD.ZUVERSTEUERNDESEINKOMME.J0" val="0"/>
  <p:tag name="STEUERFELD.ESTSOLI.J0" val="0"/>
  <p:tag name="STEUERFELD.KIRCHENSTEUER.J0" val="0"/>
  <p:tag name="STEUERFELD.KÖRPERSCHAFTSTEUER.J0" val="0"/>
  <p:tag name="STEUERFELD.STEUERSATZINKLSOLI.J0" val="0"/>
  <p:tag name="STEUERFELD.UMSATZSTEUER.J0" val="0"/>
  <p:tag name="STEUERFELD.NACHZAHLUNG.J0" val="0"/>
  <p:tag name="STEUERFELD.ERSTATTUNG.J0" val="0"/>
  <p:tag name="STEUERFELD.LANDWIRTSCHAFT.J1" val="0"/>
  <p:tag name="STEUERFELD.GEWERBEBETRIEB.J1" val="0"/>
  <p:tag name="STEUERFELD.SELBSTÄNDIG.J1" val="0"/>
  <p:tag name="STEUERFELD.NICHTSELBSTÄNDIG.J1" val="0"/>
  <p:tag name="STEUERFELD.KAPITALVERMÖGEN.J1" val="0"/>
  <p:tag name="STEUERFELD.VERMIETUNGVERPACHTUNG.J1" val="0"/>
  <p:tag name="STEUERFELD.SONSTIGE.J1" val="0"/>
  <p:tag name="STEUERFELD.SUMMEEINKÜNFTE.J1" val="0"/>
  <p:tag name="STEUERFELD.ZUVERSTEUERNDESEINKOMME.J1" val="0"/>
  <p:tag name="STEUERFELD.ESTSOLI.J1" val="0"/>
  <p:tag name="STEUERFELD.KIRCHENSTEUER.J1" val="0"/>
  <p:tag name="STEUERFELD.KÖRPERSCHAFTSTEUER.J1" val="0"/>
  <p:tag name="STEUERFELD.STEUERSATZINKLSOLI.J1" val="0"/>
  <p:tag name="STEUERFELD.UMSATZSTEUER.J1" val="0"/>
  <p:tag name="STEUERFELD.NACHZAHLUNG.J1" val="0"/>
  <p:tag name="STEUERFELD.ERSTATTUNG.J1" val="0"/>
  <p:tag name="STEUERFELD.LANDWIRTSCHAFT.J2" val="0"/>
  <p:tag name="STEUERFELD.GEWERBEBETRIEB.J2" val="0"/>
  <p:tag name="STEUERFELD.SELBSTÄNDIG.J2" val="0"/>
  <p:tag name="STEUERFELD.NICHTSELBSTÄNDIG.J2" val="0"/>
  <p:tag name="STEUERFELD.KAPITALVERMÖGEN.J2" val="0"/>
  <p:tag name="STEUERFELD.VERMIETUNGVERPACHTUNG.J2" val="0"/>
  <p:tag name="STEUERFELD.SONSTIGE.J2" val="0"/>
  <p:tag name="STEUERFELD.SUMMEEINKÜNFTE.J2" val="0"/>
  <p:tag name="STEUERFELD.ZUVERSTEUERNDESEINKOMME.J2" val="0"/>
  <p:tag name="STEUERFELD.ESTSOLI.J2" val="0"/>
  <p:tag name="STEUERFELD.KIRCHENSTEUER.J2" val="0"/>
  <p:tag name="STEUERFELD.KÖRPERSCHAFTSTEUER.J2" val="0"/>
  <p:tag name="STEUERFELD.STEUERSATZINKLSOLI.J2" val="0"/>
  <p:tag name="STEUERFELD.UMSATZSTEUER.J2" val="0"/>
  <p:tag name="STEUERFELD.NACHZAHLUNG.J2" val="0"/>
  <p:tag name="STEUERFELD.ERSTATTUNG.J2" val="0"/>
  <p:tag name="STEUERFELD.EST.VORAUSZAHLUNG_KIST.VJ0" val="583"/>
  <p:tag name="STEUERFELD.EST.NACHZAHLUNG_ERSTATTUNG_KIST.VJ0" val="-10"/>
  <p:tag name="STEUERFELD.EST.VORAUSZAHLUNG_SOLI.VJ0" val="360"/>
  <p:tag name="STEUERFELD.EST.NACHZAHLUNG_ERSTATTUNG_SOLI.VJ0" val="-10"/>
  <p:tag name="STEUERFELD.EST.VORAUSZAHLUNGEN_GESAMT.VJ0" val="7.423"/>
  <p:tag name="STEUERFELD.EST.NACHZAHLUNG_ERSTATTUNG_GESAMT.VJ0" val="-138"/>
  <p:tag name="VERSION" val="BilanzBWA"/>
  <p:tag name="LOGOHEIGHTADDISON" val="28"/>
  <p:tag name="LOGOWIDTHADDISON" val="108"/>
  <p:tag name="LOGOHEIGHTTSENIT" val="34"/>
  <p:tag name="LOGOWIDTHTSENIT" val="84"/>
  <p:tag name="LOGOHEIGHTCSPLUS" val="30"/>
  <p:tag name="LOGOWIDTHCSPLUS" val="92"/>
  <p:tag name="PPT_IS_JAP" val="1"/>
  <p:tag name="LOGOGESETZT" val="1"/>
  <p:tag name="BRANCHEUMSATZERLOESE" val="0"/>
  <p:tag name="BRANCHEUMSATZ" val="0"/>
  <p:tag name="BRANCHEMATERIAL" val="0"/>
  <p:tag name="BRANCHEROHERTRAG" val="0"/>
  <p:tag name="BRANCHESONSTBTRERLOESE" val="0"/>
  <p:tag name="BRANCHEBETRROHERTRAG" val="0"/>
  <p:tag name="BRANCHEPERSONAL" val="0"/>
  <p:tag name="BRANCHERAUMKOSTEN" val="0"/>
  <p:tag name="BRANCHEBETRSTEUERN" val="0"/>
  <p:tag name="BRANCHEABSCHREIBUNG" val="0"/>
  <p:tag name="BRANCHESONSTBETRAUFWENDUNGEN" val="0"/>
  <p:tag name="BRANCHEGESAMTKOSTEN" val="0"/>
  <p:tag name="BRANCHEBETRIEBSERGEBNIS" val="0"/>
  <p:tag name="BRANCHEZINSAUFWAND" val="0"/>
  <p:tag name="BRANCHEVORLERGEBNIS" val="0"/>
  <p:tag name="BRANCHEUMSATZERLOESEKENNZAHL" val=""/>
  <p:tag name="BRANCHEUMSATZKENNZAHL" val=""/>
  <p:tag name="BRANCHEMATERIALKENNZAHL" val=""/>
  <p:tag name="BRANCHEROHERTRAGKENNZAHL" val=""/>
  <p:tag name="BRANCHESONSTBTRERLOESEKENNZAHL" val=""/>
  <p:tag name="BRANCHEBETRROHERTRAGKENNZAHL" val=""/>
  <p:tag name="BRANCHEPERSONALKENNZAHL" val=""/>
  <p:tag name="BRANCHERAUMKOSTENKENNZAHL" val=""/>
  <p:tag name="BRANCHEBETRSTEUERNKENNZAHL" val=""/>
  <p:tag name="BRANCHEABSCHREIBUNGKENNZAHL" val=""/>
  <p:tag name="BRANCHESONSTBETRAUFWENDUNGENKENNZAHL" val=""/>
  <p:tag name="BRANCHEGESAMTKOSTENKENNZAHL" val=""/>
  <p:tag name="BRANCHEBETRIEBSERGEBNISKENNZAHL" val=""/>
  <p:tag name="BRANCHEZINSAUFWANDKENNZAHL" val=""/>
  <p:tag name="BRANCHEVORLERGEBNISKENNZAHL" val=""/>
  <p:tag name="BRANCHENVERGLEICH.GESAMTLEISTUNG.MANDANT" val=""/>
  <p:tag name="BRANCHENVERGLEICH.GESAMTLEISTUNG.BRANCHE" val=""/>
  <p:tag name="BRANCHENVERGLEICH.GESAMTLEISTUNG.ABWEICHUNG" val=""/>
  <p:tag name="BRANCHENVERGLEICH.ANZAHL_PERSONAL.MANDANT" val=""/>
  <p:tag name="BRANCHENVERGLEICH.ANZAHL_PERSONAL.BRANCHE" val=""/>
  <p:tag name="BRANCHENVERGLEICH.ANZAHL_PERSONAL.ABWEICHUNG" val=""/>
  <p:tag name="BRANCHENVERGLEICH.PRO_KOPF_UMSATZ.MANDANT" val=""/>
  <p:tag name="BRANCHENVERGLEICH.PRO_KOPF_UMSATZ.BRANCHE" val=""/>
  <p:tag name="BRANCHENVERGLEICH.PRO_KOPF_UMSATZ.ABWEICHUNG" val=""/>
  <p:tag name="BRANCHEANZAHLMITARBEITER" val=""/>
  <p:tag name="BRANCHEGESAMTLEISTUNG" val=""/>
  <p:tag name="UNTERNEHMENGESAMTLEISTUNG" val=""/>
  <p:tag name="UNTERNEHMENANZAHLMITARBEITER" val=""/>
  <p:tag name="UNTERNEHMENGESAMTLEISTUNGJEMA" val=""/>
  <p:tag name="BILTEXT1" val=""/>
  <p:tag name="BILTEXT2" val=""/>
  <p:tag name="BILTEXT3" val=""/>
  <p:tag name="BILTEXT4" val=""/>
  <p:tag name="BILTEXT5" val=""/>
  <p:tag name="BILTEXT6" val=""/>
  <p:tag name="BILTEXT7" val=""/>
  <p:tag name="BILTEXT8" val=""/>
  <p:tag name="BILTEXT9" val=""/>
  <p:tag name="BILTEXT10" val=""/>
  <p:tag name="BILTEXT11" val=""/>
  <p:tag name="BILTEXT12" val=""/>
  <p:tag name="BILTEXT13" val=""/>
  <p:tag name="BILTEXT14" val=""/>
  <p:tag name="BILTEXT15" val=""/>
  <p:tag name="EURTEXT1" val=""/>
  <p:tag name="EURTEXT2" val=""/>
  <p:tag name="EURTEXT3" val=""/>
  <p:tag name="EURTEXT4" val=""/>
  <p:tag name="EURTEXT5" val=""/>
  <p:tag name="EURTEXT6" val=""/>
  <p:tag name="EURTEXT7" val=""/>
  <p:tag name="EURTEXT8" val=""/>
  <p:tag name="EURTEXT9" val=""/>
  <p:tag name="EURTEXT10" val=""/>
  <p:tag name="EURTEXT11" val=""/>
  <p:tag name="EURTEXT12" val=""/>
  <p:tag name="EURTEXT13" val=""/>
  <p:tag name="EURTEXT14" val=""/>
  <p:tag name="EURTEXT15" val=""/>
  <p:tag name="ZUMUNTERNEHMEN_GRUENDUNG" val=""/>
  <p:tag name="ZUMUNTERNEHMEN_STANDORT" val=""/>
  <p:tag name="ZUMUNTERNEHMEN_EIGENTUEMER1" val=""/>
  <p:tag name="ZUMUNTERNEHMEN_EIGENTUEMER2" val=""/>
  <p:tag name="ZUMUNTERNEHMEN_EIGENTUEMER3" val=""/>
  <p:tag name="ZUMUNTERNEHMEN_EIGENTUEMER4" val=""/>
  <p:tag name="ZUMUNTERNEHMEN_EIGENTUEMER5" val=""/>
  <p:tag name="ZUMUNTERNEHMEN_EIGENTUEMERANTEIL1" val=""/>
  <p:tag name="ZUMUNTERNEHMEN_EIGENTUEMERANTEIL2" val=""/>
  <p:tag name="ZUMUNTERNEHMEN_EIGENTUEMERANTEIL3" val=""/>
  <p:tag name="ZUMUNTERNEHMEN_EIGENTUEMERANTEIL4" val=""/>
  <p:tag name="ZUMUNTERNEHMEN_EIGENTUEMERANTEIL5" val=""/>
  <p:tag name="ZUMUNTERNEHMEN_ANZAHLUNTERNEHMER" val=""/>
  <p:tag name="ZUMUNTERNEHMEN_ANZAHLMITARBEITER" val=""/>
  <p:tag name="ZUMUNTERNEHMEN_ANZAHLAZUBIS" val=""/>
  <p:tag name="ZUMUNTERNEHMEN_ANZAHLSONSTIGE" val=""/>
  <p:tag name="PROFILE" val="0"/>
  <p:tag name="LOGFILE" val="Falsch"/>
  <p:tag name="ENABLETAX" val="Falsch"/>
  <p:tag name="TEUROZUEURO" val="Falsch"/>
  <p:tag name="STEUERWERTE_ABWEICHENDER_MANDANT" val=""/>
  <p:tag name="STEUERFELD.EST.LUF.VJ0" val=""/>
  <p:tag name="STEUERFELD.EST.LUF.VJ1" val=""/>
  <p:tag name="STEUERFELD.EST.LUF.VJ2" val=""/>
  <p:tag name="STEUERFELD.EST.GEWERBE.VJ0" val=""/>
  <p:tag name="STEUERFELD.EST.GEWERBE.VJ1" val=""/>
  <p:tag name="STEUERFELD.EST.GEWERBE.VJ2" val=""/>
  <p:tag name="STEUERFELD.EST.SELBSTAENDIG.VJ0" val=""/>
  <p:tag name="STEUERFELD.EST.SELBSTAENDIG.VJ1" val=""/>
  <p:tag name="STEUERFELD.EST.SELBSTAENDIG.VJ2" val=""/>
  <p:tag name="STEUERFELD.EST.NICHT_SELBSTAENDIG.VJ0" val=""/>
  <p:tag name="STEUERFELD.EST.NICHT_SELBSTAENDIG.VJ1" val=""/>
  <p:tag name="STEUERFELD.EST.NICHT_SELBSTAENDIG.VJ2" val=""/>
  <p:tag name="STEUERFELD.EST.KAP.VJ0" val=""/>
  <p:tag name="STEUERFELD.EST.KAP.VJ1" val=""/>
  <p:tag name="STEUERFELD.EST.KAP.VJ2" val=""/>
  <p:tag name="STEUERFELD.EST.VUV.VJ0" val=""/>
  <p:tag name="STEUERFELD.EST.VUV.VJ1" val=""/>
  <p:tag name="STEUERFELD.EST.VUV.VJ2" val=""/>
  <p:tag name="STEUERFELD.EST.SONSTIGE.VJ0" val=""/>
  <p:tag name="STEUERFELD.EST.SONSTIGE.VJ1" val=""/>
  <p:tag name="STEUERFELD.EST.SONSTIGE.VJ2" val=""/>
  <p:tag name="STEUERFELD.EST.GESAMTBETRAG_EINKUENFTE.VJ0" val=""/>
  <p:tag name="STEUERFELD.EST.GESAMTBETRAG_EINKUENFTE.VJ1" val=""/>
  <p:tag name="STEUERFELD.EST.GESAMTBETRAG_EINKUENFTE.VJ2" val=""/>
  <p:tag name="STEUERFELD.EST.ZU_VERSTEUERNDES_EINKOMMEN.VJ0" val=""/>
  <p:tag name="STEUERFELD.EST.ZU_VERSTEUERNDES_EINKOMMEN.VJ1" val=""/>
  <p:tag name="STEUERFELD.EST.ZU_VERSTEUERNDES_EINKOMMEN.VJ2" val=""/>
  <p:tag name="STEUERFELD.EST.FESTZUSETZENDE_EST.VJ0" val=""/>
  <p:tag name="STEUERFELD.EST.FESTZUSETZENDE_EST.VJ1" val=""/>
  <p:tag name="STEUERFELD.EST.FESTZUSETZENDE_EST.VJ2" val=""/>
  <p:tag name="STEUERFELD.EST.FESTZUSETZENDE_KIST.VJ0" val=""/>
  <p:tag name="STEUERFELD.EST.FESTZUSETZENDE_KIST.VJ1" val=""/>
  <p:tag name="STEUERFELD.EST.FESTZUSETZENDE_KIST.VJ2" val=""/>
  <p:tag name="STEUERFELD.EST.FESTZUSETZENDE_SOLI.VJ0" val=""/>
  <p:tag name="STEUERFELD.EST.FESTZUSETZENDE_SOLI.VJ1" val=""/>
  <p:tag name="STEUERFELD.EST.FESTZUSETZENDE_SOLI.VJ2" val=""/>
  <p:tag name="STEUERFELD.EST.SUMME_STEUERN.VJ0" val=""/>
  <p:tag name="STEUERFELD.EST.SUMME_STEUERN.VJ1" val=""/>
  <p:tag name="STEUERFELD.EST.SUMME_STEUERN.VJ2" val=""/>
  <p:tag name="STEUERFELD.EST.STEUERBELASTUNG_IN_PROZENT.VJ0" val="0"/>
  <p:tag name="STEUERFELD.EST.STEUERBELASTUNG_IN_PROZENT.VJ1" val="0"/>
  <p:tag name="STEUERFELD.EST.STEUERBELASTUNG_IN_PROZENT.VJ2" val="0"/>
  <p:tag name="STEUERFELD.EST.VORAUSZAHLUNG_EST.VJ0" val=""/>
  <p:tag name="STEUERFELD.EST.VORAUSZAHLUNG_EST.VJ1" val=""/>
  <p:tag name="STEUERFELD.EST.VORAUSZAHLUNG_EST.VJ2" val=""/>
  <p:tag name="STEUERFELD.BST.STEUERLICHER_GEWINN.VJ0" val=""/>
  <p:tag name="STEUERFELD.BST.STEUERLICHER_GEWINN.VJ1" val=""/>
  <p:tag name="STEUERFELD.BST.STEUERLICHER_GEWINN.VJ2" val=""/>
  <p:tag name="STEUERFELD.BST.GEWERBESTEUER.VJ0" val=""/>
  <p:tag name="STEUERFELD.BST.GEWERBESTEUER.VJ1" val=""/>
  <p:tag name="STEUERFELD.BST.GEWERBESTEUER.VJ2" val=""/>
  <p:tag name="STEUERFELD.BST.KOERPERSCHAFTSSTEUER.VJ0" val=""/>
  <p:tag name="STEUERFELD.BST.KOERPERSCHAFTSSTEUER.VJ1" val=""/>
  <p:tag name="STEUERFELD.BST.KOERPERSCHAFTSSTEUER.VJ2" val=""/>
  <p:tag name="STEUERFELD.BST.SOLI.VJ0" val=""/>
  <p:tag name="STEUERFELD.BST.SOLI.VJ1" val=""/>
  <p:tag name="STEUERFELD.BST.SOLI.VJ2" val=""/>
  <p:tag name="STEUERFELD.BST.SUMME.VJ0" val=""/>
  <p:tag name="STEUERFELD.BST.SUMME.VJ1" val=""/>
  <p:tag name="STEUERFELD.BST.SUMME.VJ2" val=""/>
  <p:tag name="STEUERFELD.BST.STEUERBELASTUNG_IN_PROZENT.VJ0" val="0"/>
  <p:tag name="STEUERFELD.BST.STEUERBELASTUNG_IN_PROZENT.VJ1" val="0"/>
  <p:tag name="STEUERFELD.BST.STEUERBELASTUNG_IN_PROZENT.VJ2" val="0"/>
  <p:tag name="STEUERFELD.BST.VORAUSZAHLUNG_GEWST.VJ0" val=""/>
  <p:tag name="STEUERFELD.BST.VORAUSZAHLUNG_GEWST.VJ1" val=""/>
  <p:tag name="STEUERFELD.BST.VORAUSZAHLUNG_GEWST.VJ2" val=""/>
  <p:tag name="STEUERFELD.BST.VORAUSZAHLUNG_KST_SOLI.VJ0" val=""/>
  <p:tag name="STEUERFELD.BST.VORAUSZAHLUNG_KST_SOLI.VJ1" val=""/>
  <p:tag name="STEUERFELD.BST.VORAUSZAHLUNG_KST_SOLI.VJ2" val=""/>
  <p:tag name="STEUERFELD.BST.VORAUSZAHLUNG.VJ0" val=""/>
  <p:tag name="STEUERFELD.BST.VORAUSZAHLUNG.VJ1" val=""/>
  <p:tag name="STEUERFELD.BST.VORAUSZAHLUNG.VJ2" val=""/>
  <p:tag name="STEUERFELD.SUMME_STEUERN_GESAMT.VJ0" val=""/>
  <p:tag name="STEUERFELD.SUMME_STEUERN_GESAMT.VJ1" val=""/>
  <p:tag name="STEUERFELD.SUMME_STEUERN_GESAMT.VJ2" val=""/>
  <p:tag name="STEUERFELD.STEUERBELASTUNG_GESAMT_IN_PROZENT.VJ0" val="0"/>
  <p:tag name="STEUERFELD.STEUERBELASTUNG_GESAMT_IN_PROZENT.VJ1" val="0"/>
  <p:tag name="STEUERFELD.STEUERBELASTUNG_GESAMT_IN_PROZENT.VJ2" val="0"/>
  <p:tag name="STEUERFELD.BST.NACHZAHLUNG_ERSTATTUNG.VJ0" val=""/>
  <p:tag name="STEUERFELD.EST.NACHZAHLUNG_ERSTATTUNG_EST.VJ0" val=""/>
  <p:tag name="STEUERFELD.VORAUSZAHLUNGEN_GESAMT.VJ0" val=""/>
  <p:tag name="STEUERFELD.NACHZAHLUNG_ERSTATTUNG_GESAMT.VJ0" val=""/>
  <p:tag name="BILANZSCHEMA" val="4"/>
  <p:tag name="TSENIT_API_CSV_LOESCHEN" val="J"/>
  <p:tag name="NEG_EK_AKT" val="0"/>
  <p:tag name="LOGOEINSTELLUNGENGESPEICHERT" val="1"/>
  <p:tag name="OHNEBWA" val="0"/>
  <p:tag name="BWAMONAT" val="1"/>
  <p:tag name="AKTUALISIERE_SICHTBARE_FOLIEN" val="-1"/>
  <p:tag name="PRAESENTATIONAKTUALISIER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© ADDISON Management-Report   "/>
  <p:tag name="ADDISONVAR_BWA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"/>
  <p:tag name="NACHBEARBEITEN" val="0"/>
  <p:tag name="SLIDEVERSION" val="BilanzBWA"/>
  <p:tag name="FOLIENTYP" val=" 0"/>
  <p:tag name="BEREICH" val="Hauptmenü"/>
  <p:tag name="NAME" val="0.1.0"/>
  <p:tag name="BEZEICHNUNG" val="Startfolien Bilanz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Management-Report "/>
  <p:tag name="ADDISONVAR_BWA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50"/>
  <p:tag name="SPALTENSCHEMA" val="840"/>
  <p:tag name="SPALTEBEGINN" val="0"/>
  <p:tag name="ZEILEBEGINN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50"/>
  <p:tag name="SPALTENSCHEMA" val="840"/>
  <p:tag name="SPALTEBEGINN" val="0"/>
  <p:tag name="ZEILEBEGINN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50"/>
  <p:tag name="SPALTENSCHEMA" val="840"/>
  <p:tag name="SPALTEBEGINN" val="0"/>
  <p:tag name="ZEILEBEGINN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50"/>
  <p:tag name="SPALTENSCHEMA" val="840"/>
  <p:tag name="SPALTEBEGINN" val="0"/>
  <p:tag name="ZEILEBEGINN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400"/>
  <p:tag name="KOASCHEMA" val="850"/>
  <p:tag name="SPALTENSCHEMA" val="840"/>
  <p:tag name="SPALTEBEGINN" val="0"/>
  <p:tag name="ZEILEBEGINN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Land_PLZ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500"/>
  <p:tag name="KOASCHEMA" val="850"/>
  <p:tag name="SPALTENSCHEMA" val="840"/>
  <p:tag name="SPALTEBEGINN" val="0"/>
  <p:tag name="ZEILEBEGINN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30"/>
  <p:tag name="SPALTENSCHEMA" val="860"/>
  <p:tag name="SPALTEBEGINN" val="0"/>
  <p:tag name="ZEILEBEGINN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30"/>
  <p:tag name="SPALTENSCHEMA" val="860"/>
  <p:tag name="SPALTEBEGINN" val="0"/>
  <p:tag name="ZEILEBEGINN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30"/>
  <p:tag name="SPALTENSCHEMA" val="860"/>
  <p:tag name="SPALTEBEGINN" val="0"/>
  <p:tag name="ZEILEBEGINN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30"/>
  <p:tag name="SPALTENSCHEMA" val="860"/>
  <p:tag name="SPALTEBEGINN" val="0"/>
  <p:tag name="ZEILEBEGINN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400"/>
  <p:tag name="KOASCHEMA" val="830"/>
  <p:tag name="SPALTENSCHEMA" val="860"/>
  <p:tag name="SPALTEBEGINN" val="0"/>
  <p:tag name="ZEILEBEGINN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500"/>
  <p:tag name="KOASCHEMA" val="830"/>
  <p:tag name="SPALTENSCHEMA" val="860"/>
  <p:tag name="SPALTEBEGINN" val="0"/>
  <p:tag name="ZEILEBEGINN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4"/>
  <p:tag name="BEZEICHNUNG" val="Eigene Folie 4"/>
  <p:tag name="FOLIENTYP" val=" 0"/>
  <p:tag name="TABELLENINHALT" val="Controlling"/>
  <p:tag name="KOSTKREISNR" val="0"/>
  <p:tag name="REPORT" val="DWLiquiditätsvorschau"/>
  <p:tag name="SPALTEBEGINN" val="0"/>
  <p:tag name="ZEILEBEGINN" val="0"/>
  <p:tag name="TABELLENINHALT_ID1" val="Controlling"/>
  <p:tag name="KOSTKREISNR_ID1" val="0"/>
  <p:tag name="REPORT_ID1" val="DWLiquiditätsvorschau"/>
  <p:tag name="SPALTEBEGINN_ID1" val="0"/>
  <p:tag name="ZEILEBEGINN_ID1" val="0"/>
  <p:tag name="ZEILESPALTETAUSCH_ID1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© ADDISON Management-Report   "/>
  <p:tag name="ADDISONVAR_BWA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Liquiditätsvorschau"/>
  <p:tag name="SPALTEBEGINN" val="0"/>
  <p:tag name="ZEILEBEGINN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4"/>
  <p:tag name="BEZEICHNUNG" val="Eigene Folie 4"/>
  <p:tag name="FOLIENTYP" val=" 0"/>
  <p:tag name="TABELLENINHALT" val="Controlling"/>
  <p:tag name="KOSTKREISNR" val="0"/>
  <p:tag name="REPORT" val="DWKStInfo"/>
  <p:tag name="KST" val="1000"/>
  <p:tag name="KOASCHEMA" val="101"/>
  <p:tag name="SPALTENSCHEMA" val="303"/>
  <p:tag name="SPALTEBEGINN" val="0"/>
  <p:tag name="ZEILEBEGINN" val="0"/>
  <p:tag name="TABELLENINHALT_ID3" val="Controlling"/>
  <p:tag name="KOSTKREISNR_ID3" val="0"/>
  <p:tag name="REPORT_ID3" val="DWKStInfo"/>
  <p:tag name="KST_ID3" val="1"/>
  <p:tag name="KOASCHEMA_ID3" val="22"/>
  <p:tag name="SPALTENSCHEMA_ID3" val="11"/>
  <p:tag name="SPALTEBEGINN_ID3" val="0"/>
  <p:tag name="ZEILEBEGINN_ID3" val="0"/>
  <p:tag name="ZEILESPALTETAUSCH_ID3" val="0"/>
  <p:tag name="TABELLENINHALT_ID2" val="Controlling"/>
  <p:tag name="KOSTKREISNR_ID2" val="0"/>
  <p:tag name="REPORT_ID2" val="DWKStInfo"/>
  <p:tag name="KST_ID2" val="1"/>
  <p:tag name="KOASCHEMA_ID2" val="22"/>
  <p:tag name="SPALTENSCHEMA_ID2" val="11"/>
  <p:tag name="SPALTEBEGINN_ID2" val="0"/>
  <p:tag name="ZEILEBEGINN_ID2" val="0"/>
  <p:tag name="ZEILESPALTETAUSCH_ID2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" val="1"/>
  <p:tag name="PROFILE" val="00010"/>
  <p:tag name="BEREICH" val="ohne"/>
  <p:tag name="NAME" val="0.9.0"/>
  <p:tag name="BEZEICHNUNG" val="Verabschiedung"/>
  <p:tag name="FOLIENTYP" val=" 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name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Land_PLZ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Ort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Kanzlei_Strass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0"/>
  <p:tag name="ADDISONVAR" val="Kanzleinam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Strass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Land_PLZ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a_Ort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REICH" val="Gewinn &amp; Verlust"/>
  <p:tag name="NAME" val="2.6.1"/>
  <p:tag name="BEZEICHNUNG" val="Eigene Folie 1"/>
  <p:tag name="FOLIENTYP" val=" 0"/>
  <p:tag name="BASISJAHR" val="0"/>
  <p:tag name="RANGLISTE" val="0"/>
  <p:tag name="TITELRESTLICHEKOSTEN" val="restliche Kosten"/>
  <p:tag name="XYDREHEN" val="0"/>
  <p:tag name="ZEILEBEGINN" val="2"/>
  <p:tag name="SPALTEBEGINN" val="2"/>
  <p:tag name="AUSRICHTUNGSTABELLE" val="0"/>
  <p:tag name="TITEL" val="0"/>
  <p:tag name="JAHRESZAHLEN" val="0"/>
  <p:tag name="PERIODENZAHLEN" val="0"/>
  <p:tag name="FIXTABELLE" val="0"/>
  <p:tag name="COLDEF1" val="050210|-1"/>
  <p:tag name="COLDEF2" val="060210|-1"/>
  <p:tag name="ROWDEF1" val="K000033060|5Total Revenues"/>
  <p:tag name="ROWDEF2" val="K100033060|5"/>
  <p:tag name="BWADATUM" val="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Unternehmensgegenstan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DDEVARIABLEN.BilanzDatum_bis.MonatJahr"/>
  <p:tag name="ADDISONVARVORTEXT" val="Management-Report   "/>
  <p:tag name="ADDISONVAR_BWA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20"/>
  <p:tag name="SPALTENSCHEMA" val="820"/>
  <p:tag name="SPALTEBEGINN" val="0"/>
  <p:tag name="ZEILEBEGINN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20"/>
  <p:tag name="SPALTENSCHEMA" val="820"/>
  <p:tag name="SPALTEBEGINN" val="0"/>
  <p:tag name="ZEILEBEGINN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20"/>
  <p:tag name="SPALTENSCHEMA" val="820"/>
  <p:tag name="SPALTEBEGINN" val="0"/>
  <p:tag name="ZEILEBEGINN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20"/>
  <p:tag name="SPALTENSCHEMA" val="820"/>
  <p:tag name="SPALTEBEGINN" val="0"/>
  <p:tag name="ZEILEBEGINN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1"/>
  <p:tag name="KOASCHEMA" val="830"/>
  <p:tag name="SPALTENSCHEMA" val="820"/>
  <p:tag name="SPALTEBEGINN" val="0"/>
  <p:tag name="ZEILEBEGINN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1"/>
  <p:tag name="KOASCHEMA" val="830"/>
  <p:tag name="SPALTENSCHEMA" val="820"/>
  <p:tag name="SPALTEBEGINN" val="0"/>
  <p:tag name="ZEILEBEGIN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2"/>
  <p:tag name="KOASCHEMA" val="830"/>
  <p:tag name="SPALTENSCHEMA" val="820"/>
  <p:tag name="SPALTEBEGINN" val="0"/>
  <p:tag name="ZEILEBEGINN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StInfo"/>
  <p:tag name="KST" val="303"/>
  <p:tag name="KOASCHEMA" val="830"/>
  <p:tag name="SPALTENSCHEMA" val="820"/>
  <p:tag name="SPALTEBEGINN" val="0"/>
  <p:tag name="ZEILEBEGINN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DISONVAR" val="Firmenbezeichnun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ARBEITUNGSTEXT" val="Nutzen Sie bitte diese Folie, wenn Sie zum Thema &quot;GuV&quot; noch eigene Informationen für Ihren Mandanten präsentieren wollen."/>
  <p:tag name="NACHBEARBEITEN" val="1"/>
  <p:tag name="FOLIENTYP" val=" 0"/>
  <p:tag name="BEREICH" val="Gewinn &amp; Verlust"/>
  <p:tag name="NAME" val="2.6.4"/>
  <p:tag name="BEZEICHNUNG" val="Eigene Folie 4"/>
  <p:tag name="PROFILE" val="000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YDREHEN" val="0"/>
  <p:tag name="AUSRICHTUNGSTABELLE" val="1"/>
  <p:tag name="TITEL" val="0"/>
  <p:tag name="JAHRESZAHLEN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UBUTTON" val="1"/>
  <p:tag name="FOLIE" val="2.6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ELLENINHALT" val="Controlling"/>
  <p:tag name="KOSTKREISNR" val="0"/>
  <p:tag name="REPORT" val="DWKostenartenInfo"/>
  <p:tag name="KSTSCHEMA" val="3"/>
  <p:tag name="KOA" val="20"/>
  <p:tag name="SPALTENSCHEMA" val="840"/>
  <p:tag name="SPALTEBEGINN" val="0"/>
  <p:tag name="ZEILEBEGINN" val="0"/>
</p:tagLst>
</file>

<file path=ppt/theme/theme1.xml><?xml version="1.0" encoding="utf-8"?>
<a:theme xmlns:a="http://schemas.openxmlformats.org/drawingml/2006/main" name="1_Masterfolien zur JA-Präsentato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grüßung und Verabschied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DDDDD"/>
        </a:solidFill>
        <a:ln w="6350">
          <a:solidFill>
            <a:srgbClr val="FFFFFF"/>
          </a:solidFill>
        </a:ln>
      </a:spPr>
      <a:bodyPr lIns="36000" rIns="36000" rtlCol="0" anchor="ctr"/>
      <a:lstStyle>
        <a:defPPr algn="ctr">
          <a:defRPr sz="700" b="0" dirty="0" smtClean="0">
            <a:solidFill>
              <a:srgbClr val="080808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40F764E2F5794E8A924EE9CAEBBEC3" ma:contentTypeVersion="13" ma:contentTypeDescription="Create a new document." ma:contentTypeScope="" ma:versionID="249043ae14f9789718c8273ac5649a35">
  <xsd:schema xmlns:xsd="http://www.w3.org/2001/XMLSchema" xmlns:xs="http://www.w3.org/2001/XMLSchema" xmlns:p="http://schemas.microsoft.com/office/2006/metadata/properties" xmlns:ns3="a9b63753-3f7d-4a97-94a3-60c55e97c6aa" xmlns:ns4="220da8b1-5c3f-41b0-8888-98775903181b" targetNamespace="http://schemas.microsoft.com/office/2006/metadata/properties" ma:root="true" ma:fieldsID="e5e73dc6f5e1d6e0a61695d98454e165" ns3:_="" ns4:_="">
    <xsd:import namespace="a9b63753-3f7d-4a97-94a3-60c55e97c6aa"/>
    <xsd:import namespace="220da8b1-5c3f-41b0-8888-98775903181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b63753-3f7d-4a97-94a3-60c55e97c6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0da8b1-5c3f-41b0-8888-98775903181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DA6CF8-B087-4E68-945D-F6BE3F7BC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4B6B02-D255-4FB3-8B5D-E85774CE974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C165B05-8D94-4416-9864-CFBB1AE03D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b63753-3f7d-4a97-94a3-60c55e97c6aa"/>
    <ds:schemaRef ds:uri="220da8b1-5c3f-41b0-8888-987759031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5791</Words>
  <Application>Microsoft Office PowerPoint</Application>
  <PresentationFormat>Benutzerdefiniert</PresentationFormat>
  <Paragraphs>3717</Paragraphs>
  <Slides>63</Slides>
  <Notes>63</Notes>
  <HiddenSlides>37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63</vt:i4>
      </vt:variant>
    </vt:vector>
  </HeadingPairs>
  <TitlesOfParts>
    <vt:vector size="68" baseType="lpstr">
      <vt:lpstr>Century Gothic</vt:lpstr>
      <vt:lpstr>Arial</vt:lpstr>
      <vt:lpstr>Times New Roman</vt:lpstr>
      <vt:lpstr>1_Masterfolien zur JA-Präsentatoin</vt:lpstr>
      <vt:lpstr>Begrüßung und Verabschiedung</vt:lpstr>
      <vt:lpstr>Start</vt:lpstr>
      <vt:lpstr>Register 1 | Folie 1</vt:lpstr>
      <vt:lpstr>Register 2 | Folie 1</vt:lpstr>
      <vt:lpstr>Register 2 | Folie 2</vt:lpstr>
      <vt:lpstr>Register 2 | Folie 3</vt:lpstr>
      <vt:lpstr>Register 2 | Folie 4</vt:lpstr>
      <vt:lpstr>Register 2 | Folie 5</vt:lpstr>
      <vt:lpstr>Register 2 | Folie 6</vt:lpstr>
      <vt:lpstr>Register 2 | Folie 7</vt:lpstr>
      <vt:lpstr>Register 2 | Folie 8</vt:lpstr>
      <vt:lpstr>Register 2 | Folie 9</vt:lpstr>
      <vt:lpstr>Register 2 | Folie 10</vt:lpstr>
      <vt:lpstr>Register 3 | Folie 1</vt:lpstr>
      <vt:lpstr>Register 3 | Folie 2</vt:lpstr>
      <vt:lpstr>Register 3 | Folie 3</vt:lpstr>
      <vt:lpstr>Register 3 | Folie 4</vt:lpstr>
      <vt:lpstr>Register 3 | Folie 5</vt:lpstr>
      <vt:lpstr>Register 3 | Folie 6</vt:lpstr>
      <vt:lpstr>Register 3 | Folie 7</vt:lpstr>
      <vt:lpstr>Register 3 | Folie 8</vt:lpstr>
      <vt:lpstr>Register 3 | Folie 9</vt:lpstr>
      <vt:lpstr>Register 3 | Folie 10</vt:lpstr>
      <vt:lpstr>Register 4 | Folie 1</vt:lpstr>
      <vt:lpstr>Register 4 | Folie 2</vt:lpstr>
      <vt:lpstr>Register 4 | Folie 3</vt:lpstr>
      <vt:lpstr>Register 4 | Folie 4</vt:lpstr>
      <vt:lpstr>Register 4 | Folie 5</vt:lpstr>
      <vt:lpstr>Register 4 | Folie 6</vt:lpstr>
      <vt:lpstr>Register 4 | Folie 7</vt:lpstr>
      <vt:lpstr>Register 4 | Folie 8</vt:lpstr>
      <vt:lpstr>Register 4 | Folie 9</vt:lpstr>
      <vt:lpstr>Register 4 | Folie 10</vt:lpstr>
      <vt:lpstr>Register 5 | Folie 1</vt:lpstr>
      <vt:lpstr>Register 5 | Folie 2</vt:lpstr>
      <vt:lpstr>Register 5 | Folie 3</vt:lpstr>
      <vt:lpstr>Register 5 | Folie 4</vt:lpstr>
      <vt:lpstr>Register 5 | Folie 5</vt:lpstr>
      <vt:lpstr>Register 5 | Folie 6</vt:lpstr>
      <vt:lpstr>Register 5 | Folie 7</vt:lpstr>
      <vt:lpstr>Register 5 | Folie 8</vt:lpstr>
      <vt:lpstr>Register 5 | Folie 9</vt:lpstr>
      <vt:lpstr>Register 5 | Folie 10</vt:lpstr>
      <vt:lpstr>Register 6 | Folie 1</vt:lpstr>
      <vt:lpstr>Register 6 | Folie 2</vt:lpstr>
      <vt:lpstr>Register 6 | Folie 3</vt:lpstr>
      <vt:lpstr>Register 6 | Folie 4</vt:lpstr>
      <vt:lpstr>Register 6 | Folie 5</vt:lpstr>
      <vt:lpstr>Register 6 | Folie 6</vt:lpstr>
      <vt:lpstr>Register 6 | Folie 7</vt:lpstr>
      <vt:lpstr>Register 6 | Folie 8</vt:lpstr>
      <vt:lpstr>Register 6 | Folie 9</vt:lpstr>
      <vt:lpstr>Register 6 | Folie 10</vt:lpstr>
      <vt:lpstr>Register 7 | Folie 1</vt:lpstr>
      <vt:lpstr>Register 7 | Folie 2</vt:lpstr>
      <vt:lpstr>Register 7 | Folie 3</vt:lpstr>
      <vt:lpstr>Register 7 | Folie 4</vt:lpstr>
      <vt:lpstr>Register 7 | Folie 5</vt:lpstr>
      <vt:lpstr>Register 7 | Folie 6</vt:lpstr>
      <vt:lpstr>Register 7 | Folie 7</vt:lpstr>
      <vt:lpstr>Register 7 | Folie 8</vt:lpstr>
      <vt:lpstr>Register 7 | Folie 9</vt:lpstr>
      <vt:lpstr>Register 7 | Folie 10</vt:lpstr>
      <vt:lpstr>End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dc:description/>
  <cp:lastModifiedBy/>
  <cp:revision>1</cp:revision>
  <dcterms:created xsi:type="dcterms:W3CDTF">2013-07-30T11:54:54Z</dcterms:created>
  <dcterms:modified xsi:type="dcterms:W3CDTF">2025-01-09T15:12:06Z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0x0101009E40F764E2F5794E8A924EE9CAEBBEC3</vt:lpwstr>
  </property>
</Properties>
</file>